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handoutMasterIdLst>
    <p:handoutMasterId r:id="rId4"/>
  </p:handoutMasterIdLst>
  <p:sldIdLst>
    <p:sldId id="415" r:id="rId2"/>
  </p:sldIdLst>
  <p:sldSz cx="11917363" cy="5616575"/>
  <p:notesSz cx="6797675" cy="9926638"/>
  <p:defaultTextStyle>
    <a:defPPr>
      <a:defRPr lang="fr-FR"/>
    </a:defPPr>
    <a:lvl1pPr marL="0" algn="l" defTabSz="90723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3611" algn="l" defTabSz="90723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07233" algn="l" defTabSz="90723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60810" algn="l" defTabSz="90723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14424" algn="l" defTabSz="90723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68023" algn="l" defTabSz="90723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21618" algn="l" defTabSz="90723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175212" algn="l" defTabSz="90723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28826" algn="l" defTabSz="90723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769">
          <p15:clr>
            <a:srgbClr val="A4A3A4"/>
          </p15:clr>
        </p15:guide>
        <p15:guide id="2" pos="375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0D8E8"/>
    <a:srgbClr val="C2E3EC"/>
    <a:srgbClr val="B6CCE4"/>
    <a:srgbClr val="C5CAE5"/>
    <a:srgbClr val="D4D1E7"/>
    <a:srgbClr val="9E97C9"/>
    <a:srgbClr val="83AA22"/>
    <a:srgbClr val="7DB715"/>
    <a:srgbClr val="98932C"/>
    <a:srgbClr val="CFC95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Style moyen 2 - Accentuation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5940675A-B579-460E-94D1-54222C63F5DA}" styleName="Aucun style, grille du tableau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F5AB1C69-6EDB-4FF4-983F-18BD219EF322}" styleName="Style moyen 2 - Accentuation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7DF18680-E054-41AD-8BC1-D1AEF772440D}" styleName="Style moyen 2 - Accentuation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2" autoAdjust="0"/>
    <p:restoredTop sz="94350" autoAdjust="0"/>
  </p:normalViewPr>
  <p:slideViewPr>
    <p:cSldViewPr>
      <p:cViewPr varScale="1">
        <p:scale>
          <a:sx n="125" d="100"/>
          <a:sy n="125" d="100"/>
        </p:scale>
        <p:origin x="102" y="156"/>
      </p:cViewPr>
      <p:guideLst>
        <p:guide orient="horz" pos="1769"/>
        <p:guide pos="3754"/>
      </p:guideLst>
    </p:cSldViewPr>
  </p:slideViewPr>
  <p:outlineViewPr>
    <p:cViewPr>
      <p:scale>
        <a:sx n="33" d="100"/>
        <a:sy n="33" d="100"/>
      </p:scale>
      <p:origin x="0" y="6522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552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9517908-C7D5-4FB6-A7E3-E086FDD42944}" type="datetimeFigureOut">
              <a:rPr lang="fr-FR" smtClean="0"/>
              <a:t>12/03/2025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A9C7581-5C82-4025-A50B-F7D818AF11E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110136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 dirty="0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65884ED-C2AB-4C9F-8762-095414A654B9}" type="datetimeFigureOut">
              <a:rPr lang="fr-FR" smtClean="0"/>
              <a:t>12/03/2025</a:t>
            </a:fld>
            <a:endParaRPr lang="fr-FR" dirty="0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-549275" y="744538"/>
            <a:ext cx="78962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 dirty="0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 dirty="0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9ED4DC-8A93-4B5C-AE67-6346DDC922D4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96001717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0723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3611" algn="l" defTabSz="90723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07233" algn="l" defTabSz="90723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60810" algn="l" defTabSz="90723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14424" algn="l" defTabSz="90723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68023" algn="l" defTabSz="90723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21618" algn="l" defTabSz="90723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175212" algn="l" defTabSz="90723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28826" algn="l" defTabSz="90723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Attention</a:t>
            </a:r>
            <a:r>
              <a:rPr lang="fr-FR" baseline="0" dirty="0"/>
              <a:t> : le CREX propose les actions mais certaines nécessitent une validation institutionnelle </a:t>
            </a:r>
            <a:r>
              <a:rPr lang="fr-FR" baseline="0"/>
              <a:t>: conciliation</a:t>
            </a:r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E9ED4DC-8A93-4B5C-AE67-6346DDC922D4}" type="slidenum">
              <a:rPr lang="fr-FR" smtClean="0"/>
              <a:t>1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454611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893824" y="1744780"/>
            <a:ext cx="10129759" cy="1203924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787605" y="3182728"/>
            <a:ext cx="8342154" cy="143534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714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429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145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4859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857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2290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6005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9719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1B3577-95DF-3146-943C-D9BD479D9F1C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44118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15B97B-3911-F04A-A0B0-B8D8E7199197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21628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640088" y="224986"/>
            <a:ext cx="2681407" cy="4792291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595868" y="224986"/>
            <a:ext cx="7845597" cy="4792291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FD1CA-6997-5648-8902-AAB89B72EC69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7466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dirty="0"/>
              <a:t>Modifiez les styles du texte du masque</a:t>
            </a:r>
          </a:p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  <a:p>
            <a:pPr lvl="3"/>
            <a:r>
              <a:rPr lang="fr-FR" dirty="0"/>
              <a:t>Quatrième niveau</a:t>
            </a:r>
          </a:p>
          <a:p>
            <a:pPr lvl="4"/>
            <a:r>
              <a:rPr lang="fr-FR" dirty="0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88A45-2FA4-1248-988F-366C21F833AF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935813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941389" y="3609172"/>
            <a:ext cx="10129759" cy="1115514"/>
          </a:xfrm>
        </p:spPr>
        <p:txBody>
          <a:bodyPr anchor="t"/>
          <a:lstStyle>
            <a:lvl1pPr algn="l">
              <a:defRPr sz="3300" b="1" cap="all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941389" y="2380613"/>
            <a:ext cx="10129759" cy="1228625"/>
          </a:xfrm>
        </p:spPr>
        <p:txBody>
          <a:bodyPr anchor="b"/>
          <a:lstStyle>
            <a:lvl1pPr marL="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1pPr>
            <a:lvl2pPr marL="371496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742998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111450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485989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85750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229009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60050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97199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800AC-F632-E042-8973-5C658197A254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29655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595868" y="1310535"/>
            <a:ext cx="5263502" cy="3706680"/>
          </a:xfrm>
        </p:spPr>
        <p:txBody>
          <a:bodyPr/>
          <a:lstStyle>
            <a:lvl1pPr>
              <a:defRPr sz="2300"/>
            </a:lvl1pPr>
            <a:lvl2pPr>
              <a:defRPr sz="2000"/>
            </a:lvl2pPr>
            <a:lvl3pPr>
              <a:defRPr sz="16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057993" y="1310535"/>
            <a:ext cx="5263502" cy="3706680"/>
          </a:xfrm>
        </p:spPr>
        <p:txBody>
          <a:bodyPr/>
          <a:lstStyle>
            <a:lvl1pPr>
              <a:defRPr sz="2300"/>
            </a:lvl1pPr>
            <a:lvl2pPr>
              <a:defRPr sz="2000"/>
            </a:lvl2pPr>
            <a:lvl3pPr>
              <a:defRPr sz="16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D1405-32EA-2949-A650-34A7775B7700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20992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95869" y="1257283"/>
            <a:ext cx="5265572" cy="523953"/>
          </a:xfrm>
        </p:spPr>
        <p:txBody>
          <a:bodyPr anchor="b"/>
          <a:lstStyle>
            <a:lvl1pPr marL="0" indent="0">
              <a:buNone/>
              <a:defRPr sz="2000" b="1"/>
            </a:lvl1pPr>
            <a:lvl2pPr marL="371496" indent="0">
              <a:buNone/>
              <a:defRPr sz="1600" b="1"/>
            </a:lvl2pPr>
            <a:lvl3pPr marL="742998" indent="0">
              <a:buNone/>
              <a:defRPr sz="1500" b="1"/>
            </a:lvl3pPr>
            <a:lvl4pPr marL="1114506" indent="0">
              <a:buNone/>
              <a:defRPr sz="1300" b="1"/>
            </a:lvl4pPr>
            <a:lvl5pPr marL="1485989" indent="0">
              <a:buNone/>
              <a:defRPr sz="1300" b="1"/>
            </a:lvl5pPr>
            <a:lvl6pPr marL="1857500" indent="0">
              <a:buNone/>
              <a:defRPr sz="1300" b="1"/>
            </a:lvl6pPr>
            <a:lvl7pPr marL="2229009" indent="0">
              <a:buNone/>
              <a:defRPr sz="1300" b="1"/>
            </a:lvl7pPr>
            <a:lvl8pPr marL="2600504" indent="0">
              <a:buNone/>
              <a:defRPr sz="1300" b="1"/>
            </a:lvl8pPr>
            <a:lvl9pPr marL="2971997" indent="0">
              <a:buNone/>
              <a:defRPr sz="13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595869" y="1781182"/>
            <a:ext cx="5265572" cy="3236032"/>
          </a:xfrm>
        </p:spPr>
        <p:txBody>
          <a:bodyPr/>
          <a:lstStyle>
            <a:lvl1pPr>
              <a:defRPr sz="2000"/>
            </a:lvl1pPr>
            <a:lvl2pPr>
              <a:defRPr sz="16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053858" y="1257283"/>
            <a:ext cx="5267640" cy="523953"/>
          </a:xfrm>
        </p:spPr>
        <p:txBody>
          <a:bodyPr anchor="b"/>
          <a:lstStyle>
            <a:lvl1pPr marL="0" indent="0">
              <a:buNone/>
              <a:defRPr sz="2000" b="1"/>
            </a:lvl1pPr>
            <a:lvl2pPr marL="371496" indent="0">
              <a:buNone/>
              <a:defRPr sz="1600" b="1"/>
            </a:lvl2pPr>
            <a:lvl3pPr marL="742998" indent="0">
              <a:buNone/>
              <a:defRPr sz="1500" b="1"/>
            </a:lvl3pPr>
            <a:lvl4pPr marL="1114506" indent="0">
              <a:buNone/>
              <a:defRPr sz="1300" b="1"/>
            </a:lvl4pPr>
            <a:lvl5pPr marL="1485989" indent="0">
              <a:buNone/>
              <a:defRPr sz="1300" b="1"/>
            </a:lvl5pPr>
            <a:lvl6pPr marL="1857500" indent="0">
              <a:buNone/>
              <a:defRPr sz="1300" b="1"/>
            </a:lvl6pPr>
            <a:lvl7pPr marL="2229009" indent="0">
              <a:buNone/>
              <a:defRPr sz="1300" b="1"/>
            </a:lvl7pPr>
            <a:lvl8pPr marL="2600504" indent="0">
              <a:buNone/>
              <a:defRPr sz="1300" b="1"/>
            </a:lvl8pPr>
            <a:lvl9pPr marL="2971997" indent="0">
              <a:buNone/>
              <a:defRPr sz="13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053858" y="1781182"/>
            <a:ext cx="5267640" cy="3236032"/>
          </a:xfrm>
        </p:spPr>
        <p:txBody>
          <a:bodyPr/>
          <a:lstStyle>
            <a:lvl1pPr>
              <a:defRPr sz="2000"/>
            </a:lvl1pPr>
            <a:lvl2pPr>
              <a:defRPr sz="16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4C9AF-3742-1649-BF5A-221E013E1204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811282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DC6D3-FC0A-B84C-85BD-43304A66D148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939482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B9BDB1-A8CA-4D45-B20B-A75629FE9BAA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10151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95870" y="223730"/>
            <a:ext cx="3920730" cy="951697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659415" y="223730"/>
            <a:ext cx="6662137" cy="4793591"/>
          </a:xfrm>
        </p:spPr>
        <p:txBody>
          <a:bodyPr/>
          <a:lstStyle>
            <a:lvl1pPr>
              <a:defRPr sz="2600"/>
            </a:lvl1pPr>
            <a:lvl2pPr>
              <a:defRPr sz="2300"/>
            </a:lvl2pPr>
            <a:lvl3pPr>
              <a:defRPr sz="20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595870" y="1175380"/>
            <a:ext cx="3920730" cy="3841895"/>
          </a:xfrm>
        </p:spPr>
        <p:txBody>
          <a:bodyPr/>
          <a:lstStyle>
            <a:lvl1pPr marL="0" indent="0">
              <a:buNone/>
              <a:defRPr sz="1100"/>
            </a:lvl1pPr>
            <a:lvl2pPr marL="371496" indent="0">
              <a:buNone/>
              <a:defRPr sz="1000"/>
            </a:lvl2pPr>
            <a:lvl3pPr marL="742998" indent="0">
              <a:buNone/>
              <a:defRPr sz="900"/>
            </a:lvl3pPr>
            <a:lvl4pPr marL="1114506" indent="0">
              <a:buNone/>
              <a:defRPr sz="700"/>
            </a:lvl4pPr>
            <a:lvl5pPr marL="1485989" indent="0">
              <a:buNone/>
              <a:defRPr sz="700"/>
            </a:lvl5pPr>
            <a:lvl6pPr marL="1857500" indent="0">
              <a:buNone/>
              <a:defRPr sz="700"/>
            </a:lvl6pPr>
            <a:lvl7pPr marL="2229009" indent="0">
              <a:buNone/>
              <a:defRPr sz="700"/>
            </a:lvl7pPr>
            <a:lvl8pPr marL="2600504" indent="0">
              <a:buNone/>
              <a:defRPr sz="700"/>
            </a:lvl8pPr>
            <a:lvl9pPr marL="2971997" indent="0">
              <a:buNone/>
              <a:defRPr sz="7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27CEFE-C5FA-FD44-98E9-5D70DA9596DF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7242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335886" y="3931602"/>
            <a:ext cx="7150418" cy="464148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2335886" y="501851"/>
            <a:ext cx="7150418" cy="3369945"/>
          </a:xfrm>
        </p:spPr>
        <p:txBody>
          <a:bodyPr/>
          <a:lstStyle>
            <a:lvl1pPr marL="0" indent="0">
              <a:buNone/>
              <a:defRPr sz="2600"/>
            </a:lvl1pPr>
            <a:lvl2pPr marL="371496" indent="0">
              <a:buNone/>
              <a:defRPr sz="2300"/>
            </a:lvl2pPr>
            <a:lvl3pPr marL="742998" indent="0">
              <a:buNone/>
              <a:defRPr sz="2000"/>
            </a:lvl3pPr>
            <a:lvl4pPr marL="1114506" indent="0">
              <a:buNone/>
              <a:defRPr sz="1600"/>
            </a:lvl4pPr>
            <a:lvl5pPr marL="1485989" indent="0">
              <a:buNone/>
              <a:defRPr sz="1600"/>
            </a:lvl5pPr>
            <a:lvl6pPr marL="1857500" indent="0">
              <a:buNone/>
              <a:defRPr sz="1600"/>
            </a:lvl6pPr>
            <a:lvl7pPr marL="2229009" indent="0">
              <a:buNone/>
              <a:defRPr sz="1600"/>
            </a:lvl7pPr>
            <a:lvl8pPr marL="2600504" indent="0">
              <a:buNone/>
              <a:defRPr sz="1600"/>
            </a:lvl8pPr>
            <a:lvl9pPr marL="2971997" indent="0">
              <a:buNone/>
              <a:defRPr sz="16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2335886" y="4395755"/>
            <a:ext cx="7150418" cy="659167"/>
          </a:xfrm>
        </p:spPr>
        <p:txBody>
          <a:bodyPr/>
          <a:lstStyle>
            <a:lvl1pPr marL="0" indent="0">
              <a:buNone/>
              <a:defRPr sz="1100"/>
            </a:lvl1pPr>
            <a:lvl2pPr marL="371496" indent="0">
              <a:buNone/>
              <a:defRPr sz="1000"/>
            </a:lvl2pPr>
            <a:lvl3pPr marL="742998" indent="0">
              <a:buNone/>
              <a:defRPr sz="900"/>
            </a:lvl3pPr>
            <a:lvl4pPr marL="1114506" indent="0">
              <a:buNone/>
              <a:defRPr sz="700"/>
            </a:lvl4pPr>
            <a:lvl5pPr marL="1485989" indent="0">
              <a:buNone/>
              <a:defRPr sz="700"/>
            </a:lvl5pPr>
            <a:lvl6pPr marL="1857500" indent="0">
              <a:buNone/>
              <a:defRPr sz="700"/>
            </a:lvl6pPr>
            <a:lvl7pPr marL="2229009" indent="0">
              <a:buNone/>
              <a:defRPr sz="700"/>
            </a:lvl7pPr>
            <a:lvl8pPr marL="2600504" indent="0">
              <a:buNone/>
              <a:defRPr sz="700"/>
            </a:lvl8pPr>
            <a:lvl9pPr marL="2971997" indent="0">
              <a:buNone/>
              <a:defRPr sz="7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D9E928-A229-B14F-93F5-378E4986C693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91196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595890" y="224923"/>
            <a:ext cx="10725627" cy="936096"/>
          </a:xfrm>
          <a:prstGeom prst="rect">
            <a:avLst/>
          </a:prstGeom>
        </p:spPr>
        <p:txBody>
          <a:bodyPr vert="horz" lIns="90723" tIns="45356" rIns="90723" bIns="45356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95890" y="1310535"/>
            <a:ext cx="10725627" cy="3706680"/>
          </a:xfrm>
          <a:prstGeom prst="rect">
            <a:avLst/>
          </a:prstGeom>
        </p:spPr>
        <p:txBody>
          <a:bodyPr vert="horz" lIns="90723" tIns="45356" rIns="90723" bIns="45356" rtlCol="0">
            <a:normAutofit/>
          </a:bodyPr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595868" y="5205802"/>
            <a:ext cx="2780718" cy="299031"/>
          </a:xfrm>
          <a:prstGeom prst="rect">
            <a:avLst/>
          </a:prstGeom>
        </p:spPr>
        <p:txBody>
          <a:bodyPr vert="horz" lIns="90723" tIns="45356" rIns="90723" bIns="45356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27DDAB-752F-F045-B259-DCDDF5EE56E9}" type="datetime1">
              <a:rPr lang="fr-FR" smtClean="0">
                <a:solidFill>
                  <a:prstClr val="black">
                    <a:tint val="75000"/>
                  </a:prstClr>
                </a:solidFill>
              </a:rPr>
              <a:t>12/03/2025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71766" y="5205802"/>
            <a:ext cx="3773832" cy="299031"/>
          </a:xfrm>
          <a:prstGeom prst="rect">
            <a:avLst/>
          </a:prstGeom>
        </p:spPr>
        <p:txBody>
          <a:bodyPr vert="horz" lIns="90723" tIns="45356" rIns="90723" bIns="45356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540777" y="5205802"/>
            <a:ext cx="2780718" cy="299031"/>
          </a:xfrm>
          <a:prstGeom prst="rect">
            <a:avLst/>
          </a:prstGeom>
        </p:spPr>
        <p:txBody>
          <a:bodyPr vert="horz" lIns="90723" tIns="45356" rIns="90723" bIns="45356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61327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ctr" defTabSz="742998" rtl="0" eaLnBrk="1" latinLnBrk="0" hangingPunct="1">
        <a:spcBef>
          <a:spcPct val="0"/>
        </a:spcBef>
        <a:buNone/>
        <a:defRPr sz="3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8624" indent="-278624" algn="l" defTabSz="742998" rtl="0" eaLnBrk="1" latinLnBrk="0" hangingPunct="1">
        <a:spcBef>
          <a:spcPct val="20000"/>
        </a:spcBef>
        <a:buFont typeface="Arial" panose="020B0604020202020204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03689" indent="-232189" algn="l" defTabSz="742998" rtl="0" eaLnBrk="1" latinLnBrk="0" hangingPunct="1">
        <a:spcBef>
          <a:spcPct val="20000"/>
        </a:spcBef>
        <a:buFont typeface="Arial" panose="020B0604020202020204" pitchFamily="34" charset="0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928749" indent="-185751" algn="l" defTabSz="742998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300246" indent="-185751" algn="l" defTabSz="742998" rtl="0" eaLnBrk="1" latinLnBrk="0" hangingPunct="1">
        <a:spcBef>
          <a:spcPct val="20000"/>
        </a:spcBef>
        <a:buFont typeface="Arial" panose="020B0604020202020204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71754" indent="-185751" algn="l" defTabSz="742998" rtl="0" eaLnBrk="1" latinLnBrk="0" hangingPunct="1">
        <a:spcBef>
          <a:spcPct val="20000"/>
        </a:spcBef>
        <a:buFont typeface="Arial" panose="020B0604020202020204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43259" indent="-185751" algn="l" defTabSz="742998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14735" indent="-185751" algn="l" defTabSz="742998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786258" indent="-185751" algn="l" defTabSz="742998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157758" indent="-185751" algn="l" defTabSz="742998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742998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71496" algn="l" defTabSz="742998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42998" algn="l" defTabSz="742998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14506" algn="l" defTabSz="742998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485989" algn="l" defTabSz="742998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57500" algn="l" defTabSz="742998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29009" algn="l" defTabSz="742998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600504" algn="l" defTabSz="742998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71997" algn="l" defTabSz="742998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14065" y="10200"/>
            <a:ext cx="11065048" cy="504080"/>
          </a:xfrm>
          <a:prstGeom prst="rect">
            <a:avLst/>
          </a:prstGeom>
          <a:solidFill>
            <a:schemeClr val="tx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0723" tIns="45356" rIns="90723" bIns="45356" rtlCol="0" anchor="ctr"/>
          <a:lstStyle/>
          <a:p>
            <a:pPr algn="ctr"/>
            <a:r>
              <a:rPr lang="fr-FR" sz="3600" b="1" dirty="0"/>
              <a:t>Actions </a:t>
            </a:r>
            <a:r>
              <a:rPr lang="fr-FR" sz="3600" b="1"/>
              <a:t>d’amélioration           F15</a:t>
            </a:r>
            <a:endParaRPr lang="fr-FR" sz="3600" b="1" dirty="0"/>
          </a:p>
        </p:txBody>
      </p:sp>
      <p:pic>
        <p:nvPicPr>
          <p:cNvPr id="11" name="Picture 2" descr="Résultat de recherche d'images pour &quot;gelule png&quot;"/>
          <p:cNvPicPr>
            <a:picLocks noChangeAspect="1" noChangeArrowheads="1"/>
          </p:cNvPicPr>
          <p:nvPr/>
        </p:nvPicPr>
        <p:blipFill>
          <a:blip r:embed="rId3" cstate="print">
            <a:biLevel thresh="2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2381" y="967914"/>
            <a:ext cx="296370" cy="29637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Espace réservé du numéro de diapositiv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F055A-AB94-4531-A640-C0814C06FFD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1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5" name="Tableau 4">
            <a:extLst>
              <a:ext uri="{FF2B5EF4-FFF2-40B4-BE49-F238E27FC236}">
                <a16:creationId xmlns:a16="http://schemas.microsoft.com/office/drawing/2014/main" id="{37E3311E-D231-4F86-B8D9-3149C1861D8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80826305"/>
              </p:ext>
            </p:extLst>
          </p:nvPr>
        </p:nvGraphicFramePr>
        <p:xfrm>
          <a:off x="414065" y="614738"/>
          <a:ext cx="11065046" cy="4890095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532859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3728683052"/>
                    </a:ext>
                  </a:extLst>
                </a:gridCol>
                <a:gridCol w="136815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3610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8412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92871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/>
                        <a:t>Actions proposées</a:t>
                      </a:r>
                      <a:endParaRPr lang="fr-FR" sz="140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050" dirty="0"/>
                        <a:t>Action retenue</a:t>
                      </a:r>
                      <a:endParaRPr lang="fr-FR" sz="105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/>
                        <a:t>Responsable</a:t>
                      </a:r>
                      <a:endParaRPr lang="fr-FR" sz="140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/>
                        <a:t>Echéance</a:t>
                      </a:r>
                      <a:endParaRPr lang="fr-FR" sz="140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/>
                        <a:t>Modalités</a:t>
                      </a:r>
                      <a:r>
                        <a:rPr lang="fr-FR" sz="1400" baseline="0" dirty="0"/>
                        <a:t> de suivi (indicateurs, audits…)</a:t>
                      </a:r>
                      <a:endParaRPr lang="fr-FR" sz="140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89114">
                <a:tc>
                  <a:txBody>
                    <a:bodyPr/>
                    <a:lstStyle/>
                    <a:p>
                      <a:pPr marL="0" marR="0" lvl="0" indent="0" algn="l" defTabSz="742998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Intégrer dans le </a:t>
                      </a:r>
                      <a:r>
                        <a:rPr lang="fr-FR" sz="1400" b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livret thérapeutique </a:t>
                      </a:r>
                      <a:r>
                        <a:rPr lang="fr-F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et le </a:t>
                      </a:r>
                      <a:r>
                        <a:rPr lang="fr-FR" sz="1400" b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LAP</a:t>
                      </a:r>
                      <a:r>
                        <a:rPr lang="fr-F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 les </a:t>
                      </a:r>
                      <a:r>
                        <a:rPr lang="fr-FR" sz="1400" b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équivalences </a:t>
                      </a:r>
                      <a:r>
                        <a:rPr lang="fr-FR" sz="14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avec les médicaments hors livret</a:t>
                      </a: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pPr algn="ctr"/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 anchor="ctr"/>
                </a:tc>
                <a:tc>
                  <a:txBody>
                    <a:bodyPr/>
                    <a:lstStyle/>
                    <a:p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/>
                </a:tc>
                <a:extLst>
                  <a:ext uri="{0D108BD9-81ED-4DB2-BD59-A6C34878D82A}">
                    <a16:rowId xmlns:a16="http://schemas.microsoft.com/office/drawing/2014/main" val="2112898582"/>
                  </a:ext>
                </a:extLst>
              </a:tr>
              <a:tr h="489114">
                <a:tc>
                  <a:txBody>
                    <a:bodyPr/>
                    <a:lstStyle/>
                    <a:p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Elaborer un </a:t>
                      </a:r>
                      <a:r>
                        <a:rPr lang="fr-FR" sz="1400" b="1" i="1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flyer</a:t>
                      </a:r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 (format poche) sur les </a:t>
                      </a:r>
                      <a:r>
                        <a:rPr lang="fr-FR" sz="1400" b="1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points clés de la prescription sur le LAP</a:t>
                      </a:r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 (notamment gestion des traitements personnels et des produits hors livret) </a:t>
                      </a:r>
                    </a:p>
                    <a:p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Communication : en réunions de services et d’accueil des internes + l’intégrer dans le kit d’accueil des nouveaux médecins/internes</a:t>
                      </a: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X</a:t>
                      </a:r>
                    </a:p>
                  </a:txBody>
                  <a:tcPr marL="91469" marR="91469" marT="45682" marB="45682" anchor="ctr"/>
                </a:tc>
                <a:tc>
                  <a:txBody>
                    <a:bodyPr/>
                    <a:lstStyle/>
                    <a:p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Pharmacien référent LAP</a:t>
                      </a: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30/10/2020</a:t>
                      </a: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% de prescripteurs informés et ayant émargé (objectif : 80%)</a:t>
                      </a:r>
                    </a:p>
                  </a:txBody>
                  <a:tcPr marL="91469" marR="91469" marT="45682" marB="45682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89114">
                <a:tc>
                  <a:txBody>
                    <a:bodyPr/>
                    <a:lstStyle/>
                    <a:p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Elaborer une </a:t>
                      </a:r>
                      <a:r>
                        <a:rPr lang="fr-FR" sz="1400" b="1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procédure sur la gestion des traitements personnels </a:t>
                      </a:r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(comprenant l’information au patient à l’entrée : orale + remise du livret d’accueil)</a:t>
                      </a:r>
                    </a:p>
                    <a:p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  <a:sym typeface="Wingdings" panose="05000000000000000000" pitchFamily="2" charset="2"/>
                        </a:rPr>
                        <a:t> Communication : en réunions de services + affichage dans le salles de soins + l’intégrer dans le kit d’accueil de tout nouvel arrivant</a:t>
                      </a:r>
                      <a:endParaRPr lang="fr-FR" sz="14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X</a:t>
                      </a:r>
                    </a:p>
                  </a:txBody>
                  <a:tcPr marL="91469" marR="91469" marT="45682" marB="45682" anchor="ctr"/>
                </a:tc>
                <a:tc>
                  <a:txBody>
                    <a:bodyPr/>
                    <a:lstStyle/>
                    <a:p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Cadre de santé de chirurgie</a:t>
                      </a: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30/06/2020</a:t>
                      </a: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pPr marL="0" marR="0" lvl="0" indent="0" algn="l" defTabSz="742998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2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% de professionnels informés et ayant émargé (objectif : 80%)</a:t>
                      </a:r>
                    </a:p>
                    <a:p>
                      <a:pPr marL="0" marR="0" lvl="0" indent="0" algn="l" defTabSz="742998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2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0" marR="0" lvl="0" indent="0" algn="l" defTabSz="742998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2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% d’affichage dans les salles de soins (objectif : 100%)</a:t>
                      </a:r>
                    </a:p>
                  </a:txBody>
                  <a:tcPr marL="91469" marR="91469" marT="45682" marB="45682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89114">
                <a:tc>
                  <a:txBody>
                    <a:bodyPr/>
                    <a:lstStyle/>
                    <a:p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Organiser la </a:t>
                      </a:r>
                      <a:r>
                        <a:rPr lang="fr-FR" sz="1400" b="1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formation</a:t>
                      </a:r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 des médecins/internes à </a:t>
                      </a:r>
                      <a:r>
                        <a:rPr lang="fr-FR" sz="1400" b="1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l’annonce d’un dommage associé aux soins</a:t>
                      </a:r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 (sessions de 45 min tous les 6 mois)</a:t>
                      </a: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pPr algn="ctr"/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 anchor="ctr"/>
                </a:tc>
                <a:tc>
                  <a:txBody>
                    <a:bodyPr/>
                    <a:lstStyle/>
                    <a:p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/>
                </a:tc>
                <a:extLst>
                  <a:ext uri="{0D108BD9-81ED-4DB2-BD59-A6C34878D82A}">
                    <a16:rowId xmlns:a16="http://schemas.microsoft.com/office/drawing/2014/main" val="690564662"/>
                  </a:ext>
                </a:extLst>
              </a:tr>
              <a:tr h="489114">
                <a:tc>
                  <a:txBody>
                    <a:bodyPr/>
                    <a:lstStyle/>
                    <a:p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Mettre en place la </a:t>
                      </a:r>
                      <a:r>
                        <a:rPr lang="fr-FR" sz="1400" b="1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conciliation médicamenteuse </a:t>
                      </a:r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à l’entrée et à la sortie dans le </a:t>
                      </a:r>
                      <a:r>
                        <a:rPr lang="fr-FR" sz="1400" b="1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service de chirurgie</a:t>
                      </a: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X</a:t>
                      </a:r>
                    </a:p>
                  </a:txBody>
                  <a:tcPr marL="91469" marR="91469" marT="45682" marB="45682" anchor="ctr"/>
                </a:tc>
                <a:tc>
                  <a:txBody>
                    <a:bodyPr/>
                    <a:lstStyle/>
                    <a:p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Pharmacien référent du service de chirurgie</a:t>
                      </a: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01/12/2020</a:t>
                      </a: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% de patients conciliés (1</a:t>
                      </a:r>
                      <a:r>
                        <a:rPr lang="fr-FR" sz="1200" b="0" baseline="3000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er</a:t>
                      </a:r>
                      <a:r>
                        <a:rPr lang="fr-FR" sz="12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 objectif : 50% à l’entrée entre le 01/06 et 01/12/2020)</a:t>
                      </a:r>
                    </a:p>
                  </a:txBody>
                  <a:tcPr marL="91469" marR="91469" marT="45682" marB="45682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67446">
                <a:tc>
                  <a:txBody>
                    <a:bodyPr/>
                    <a:lstStyle/>
                    <a:p>
                      <a:r>
                        <a:rPr lang="fr-FR" sz="1400" b="1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Informatiser</a:t>
                      </a:r>
                      <a:r>
                        <a:rPr lang="fr-FR" sz="14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 le dossier patient et les prescriptions en </a:t>
                      </a:r>
                      <a:r>
                        <a:rPr lang="fr-FR" sz="1400" b="1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SSR</a:t>
                      </a: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pPr algn="ctr"/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 anchor="ctr"/>
                </a:tc>
                <a:tc>
                  <a:txBody>
                    <a:bodyPr/>
                    <a:lstStyle/>
                    <a:p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/>
                </a:tc>
                <a:tc>
                  <a:txBody>
                    <a:bodyPr/>
                    <a:lstStyle/>
                    <a:p>
                      <a:endParaRPr lang="fr-FR" sz="12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91469" marR="91469" marT="45682" marB="45682"/>
                </a:tc>
                <a:extLst>
                  <a:ext uri="{0D108BD9-81ED-4DB2-BD59-A6C34878D82A}">
                    <a16:rowId xmlns:a16="http://schemas.microsoft.com/office/drawing/2014/main" val="265057578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38860264"/>
      </p:ext>
    </p:extLst>
  </p:cSld>
  <p:clrMapOvr>
    <a:masterClrMapping/>
  </p:clrMapOvr>
</p:sld>
</file>

<file path=ppt/theme/theme1.xml><?xml version="1.0" encoding="utf-8"?>
<a:theme xmlns:a="http://schemas.openxmlformats.org/drawingml/2006/main" name="1_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8779</TotalTime>
  <Words>272</Words>
  <Application>Microsoft Office PowerPoint</Application>
  <PresentationFormat>Personnalisé</PresentationFormat>
  <Paragraphs>31</Paragraphs>
  <Slides>1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4" baseType="lpstr">
      <vt:lpstr>Arial</vt:lpstr>
      <vt:lpstr>Calibri</vt:lpstr>
      <vt:lpstr>1_Thème Office</vt:lpstr>
      <vt:lpstr>Présentation PowerPoint</vt:lpstr>
    </vt:vector>
  </TitlesOfParts>
  <Company>Ministères Chargés des Affaires Sociales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*</dc:creator>
  <cp:lastModifiedBy>CHEREL, Albane (ARS-NORMANDIE/DOS/OMEDIT)</cp:lastModifiedBy>
  <cp:revision>415</cp:revision>
  <cp:lastPrinted>2019-11-06T15:55:29Z</cp:lastPrinted>
  <dcterms:created xsi:type="dcterms:W3CDTF">2019-09-25T14:01:36Z</dcterms:created>
  <dcterms:modified xsi:type="dcterms:W3CDTF">2025-03-12T13:42:47Z</dcterms:modified>
</cp:coreProperties>
</file>

<file path=docProps/thumbnail.jpeg>
</file>