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404" r:id="rId2"/>
    <p:sldId id="405" r:id="rId3"/>
    <p:sldId id="411" r:id="rId4"/>
    <p:sldId id="407" r:id="rId5"/>
    <p:sldId id="408" r:id="rId6"/>
    <p:sldId id="409" r:id="rId7"/>
    <p:sldId id="414" r:id="rId8"/>
    <p:sldId id="412" r:id="rId9"/>
    <p:sldId id="413" r:id="rId10"/>
    <p:sldId id="410" r:id="rId11"/>
    <p:sldId id="415" r:id="rId12"/>
  </p:sldIdLst>
  <p:sldSz cx="11917363" cy="5616575"/>
  <p:notesSz cx="6797675" cy="9926638"/>
  <p:defaultTextStyle>
    <a:defPPr>
      <a:defRPr lang="fr-FR"/>
    </a:defPPr>
    <a:lvl1pPr marL="0" algn="l" defTabSz="9072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3611" algn="l" defTabSz="9072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07233" algn="l" defTabSz="9072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60810" algn="l" defTabSz="9072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14424" algn="l" defTabSz="9072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68023" algn="l" defTabSz="9072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21618" algn="l" defTabSz="9072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75212" algn="l" defTabSz="9072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28826" algn="l" defTabSz="90723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769">
          <p15:clr>
            <a:srgbClr val="A4A3A4"/>
          </p15:clr>
        </p15:guide>
        <p15:guide id="2" pos="375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D8E8"/>
    <a:srgbClr val="C2E3EC"/>
    <a:srgbClr val="B6CCE4"/>
    <a:srgbClr val="C5CAE5"/>
    <a:srgbClr val="D4D1E7"/>
    <a:srgbClr val="9E97C9"/>
    <a:srgbClr val="83AA22"/>
    <a:srgbClr val="7DB715"/>
    <a:srgbClr val="98932C"/>
    <a:srgbClr val="CFC9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350" autoAdjust="0"/>
  </p:normalViewPr>
  <p:slideViewPr>
    <p:cSldViewPr>
      <p:cViewPr varScale="1">
        <p:scale>
          <a:sx n="86" d="100"/>
          <a:sy n="86" d="100"/>
        </p:scale>
        <p:origin x="-150" y="-90"/>
      </p:cViewPr>
      <p:guideLst>
        <p:guide orient="horz" pos="1769"/>
        <p:guide pos="3754"/>
      </p:guideLst>
    </p:cSldViewPr>
  </p:slideViewPr>
  <p:outlineViewPr>
    <p:cViewPr>
      <p:scale>
        <a:sx n="33" d="100"/>
        <a:sy n="33" d="100"/>
      </p:scale>
      <p:origin x="0" y="65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5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517908-C7D5-4FB6-A7E3-E086FDD42944}" type="datetimeFigureOut">
              <a:rPr lang="fr-FR" smtClean="0"/>
              <a:t>23/03/2020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9C7581-5C82-4025-A50B-F7D818AF11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1013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5884ED-C2AB-4C9F-8762-095414A654B9}" type="datetimeFigureOut">
              <a:rPr lang="fr-FR" smtClean="0"/>
              <a:t>23/03/2020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-549275" y="744538"/>
            <a:ext cx="78962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9ED4DC-8A93-4B5C-AE67-6346DDC922D4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60017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0723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3611" algn="l" defTabSz="90723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07233" algn="l" defTabSz="90723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60810" algn="l" defTabSz="90723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14424" algn="l" defTabSz="90723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68023" algn="l" defTabSz="90723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21618" algn="l" defTabSz="90723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75212" algn="l" defTabSz="90723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28826" algn="l" defTabSz="90723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9ED4DC-8A93-4B5C-AE67-6346DDC922D4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74391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93824" y="1744780"/>
            <a:ext cx="10129759" cy="1203924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787605" y="3182728"/>
            <a:ext cx="8342154" cy="143534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714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429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145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859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57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29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600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719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B3577-95DF-3146-943C-D9BD479D9F1C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23/03/2020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41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5B97B-3911-F04A-A0B0-B8D8E7199197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23/03/2020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162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640088" y="224986"/>
            <a:ext cx="2681407" cy="4792291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95868" y="224986"/>
            <a:ext cx="7845597" cy="4792291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FD1CA-6997-5648-8902-AAB89B72EC69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23/03/2020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46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88A45-2FA4-1248-988F-366C21F833AF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23/03/2020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581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41389" y="3609172"/>
            <a:ext cx="10129759" cy="1115514"/>
          </a:xfrm>
        </p:spPr>
        <p:txBody>
          <a:bodyPr anchor="t"/>
          <a:lstStyle>
            <a:lvl1pPr algn="l">
              <a:defRPr sz="33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41389" y="2380613"/>
            <a:ext cx="10129759" cy="1228625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7149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74299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11450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8598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57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22900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60050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7199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800AC-F632-E042-8973-5C658197A254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23/03/2020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965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95868" y="1310535"/>
            <a:ext cx="5263502" cy="3706680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57993" y="1310535"/>
            <a:ext cx="5263502" cy="3706680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D1405-32EA-2949-A650-34A7775B7700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23/03/2020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099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5869" y="1257283"/>
            <a:ext cx="5265572" cy="52395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1496" indent="0">
              <a:buNone/>
              <a:defRPr sz="1600" b="1"/>
            </a:lvl2pPr>
            <a:lvl3pPr marL="742998" indent="0">
              <a:buNone/>
              <a:defRPr sz="1500" b="1"/>
            </a:lvl3pPr>
            <a:lvl4pPr marL="1114506" indent="0">
              <a:buNone/>
              <a:defRPr sz="1300" b="1"/>
            </a:lvl4pPr>
            <a:lvl5pPr marL="1485989" indent="0">
              <a:buNone/>
              <a:defRPr sz="1300" b="1"/>
            </a:lvl5pPr>
            <a:lvl6pPr marL="1857500" indent="0">
              <a:buNone/>
              <a:defRPr sz="1300" b="1"/>
            </a:lvl6pPr>
            <a:lvl7pPr marL="2229009" indent="0">
              <a:buNone/>
              <a:defRPr sz="1300" b="1"/>
            </a:lvl7pPr>
            <a:lvl8pPr marL="2600504" indent="0">
              <a:buNone/>
              <a:defRPr sz="1300" b="1"/>
            </a:lvl8pPr>
            <a:lvl9pPr marL="2971997" indent="0">
              <a:buNone/>
              <a:defRPr sz="13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95869" y="1781182"/>
            <a:ext cx="5265572" cy="3236032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053858" y="1257283"/>
            <a:ext cx="5267640" cy="52395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1496" indent="0">
              <a:buNone/>
              <a:defRPr sz="1600" b="1"/>
            </a:lvl2pPr>
            <a:lvl3pPr marL="742998" indent="0">
              <a:buNone/>
              <a:defRPr sz="1500" b="1"/>
            </a:lvl3pPr>
            <a:lvl4pPr marL="1114506" indent="0">
              <a:buNone/>
              <a:defRPr sz="1300" b="1"/>
            </a:lvl4pPr>
            <a:lvl5pPr marL="1485989" indent="0">
              <a:buNone/>
              <a:defRPr sz="1300" b="1"/>
            </a:lvl5pPr>
            <a:lvl6pPr marL="1857500" indent="0">
              <a:buNone/>
              <a:defRPr sz="1300" b="1"/>
            </a:lvl6pPr>
            <a:lvl7pPr marL="2229009" indent="0">
              <a:buNone/>
              <a:defRPr sz="1300" b="1"/>
            </a:lvl7pPr>
            <a:lvl8pPr marL="2600504" indent="0">
              <a:buNone/>
              <a:defRPr sz="1300" b="1"/>
            </a:lvl8pPr>
            <a:lvl9pPr marL="2971997" indent="0">
              <a:buNone/>
              <a:defRPr sz="13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053858" y="1781182"/>
            <a:ext cx="5267640" cy="3236032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4C9AF-3742-1649-BF5A-221E013E1204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23/03/2020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128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DC6D3-FC0A-B84C-85BD-43304A66D148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23/03/2020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948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9BDB1-A8CA-4D45-B20B-A75629FE9BAA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23/03/2020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015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5870" y="223730"/>
            <a:ext cx="3920730" cy="951697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59415" y="223730"/>
            <a:ext cx="6662137" cy="4793591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20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95870" y="1175380"/>
            <a:ext cx="3920730" cy="3841895"/>
          </a:xfrm>
        </p:spPr>
        <p:txBody>
          <a:bodyPr/>
          <a:lstStyle>
            <a:lvl1pPr marL="0" indent="0">
              <a:buNone/>
              <a:defRPr sz="1100"/>
            </a:lvl1pPr>
            <a:lvl2pPr marL="371496" indent="0">
              <a:buNone/>
              <a:defRPr sz="1000"/>
            </a:lvl2pPr>
            <a:lvl3pPr marL="742998" indent="0">
              <a:buNone/>
              <a:defRPr sz="900"/>
            </a:lvl3pPr>
            <a:lvl4pPr marL="1114506" indent="0">
              <a:buNone/>
              <a:defRPr sz="700"/>
            </a:lvl4pPr>
            <a:lvl5pPr marL="1485989" indent="0">
              <a:buNone/>
              <a:defRPr sz="700"/>
            </a:lvl5pPr>
            <a:lvl6pPr marL="1857500" indent="0">
              <a:buNone/>
              <a:defRPr sz="700"/>
            </a:lvl6pPr>
            <a:lvl7pPr marL="2229009" indent="0">
              <a:buNone/>
              <a:defRPr sz="700"/>
            </a:lvl7pPr>
            <a:lvl8pPr marL="2600504" indent="0">
              <a:buNone/>
              <a:defRPr sz="700"/>
            </a:lvl8pPr>
            <a:lvl9pPr marL="2971997" indent="0">
              <a:buNone/>
              <a:defRPr sz="7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CEFE-C5FA-FD44-98E9-5D70DA9596DF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23/03/2020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242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35886" y="3931602"/>
            <a:ext cx="7150418" cy="46414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35886" y="501851"/>
            <a:ext cx="7150418" cy="3369945"/>
          </a:xfrm>
        </p:spPr>
        <p:txBody>
          <a:bodyPr/>
          <a:lstStyle>
            <a:lvl1pPr marL="0" indent="0">
              <a:buNone/>
              <a:defRPr sz="2600"/>
            </a:lvl1pPr>
            <a:lvl2pPr marL="371496" indent="0">
              <a:buNone/>
              <a:defRPr sz="2300"/>
            </a:lvl2pPr>
            <a:lvl3pPr marL="742998" indent="0">
              <a:buNone/>
              <a:defRPr sz="2000"/>
            </a:lvl3pPr>
            <a:lvl4pPr marL="1114506" indent="0">
              <a:buNone/>
              <a:defRPr sz="1600"/>
            </a:lvl4pPr>
            <a:lvl5pPr marL="1485989" indent="0">
              <a:buNone/>
              <a:defRPr sz="1600"/>
            </a:lvl5pPr>
            <a:lvl6pPr marL="1857500" indent="0">
              <a:buNone/>
              <a:defRPr sz="1600"/>
            </a:lvl6pPr>
            <a:lvl7pPr marL="2229009" indent="0">
              <a:buNone/>
              <a:defRPr sz="1600"/>
            </a:lvl7pPr>
            <a:lvl8pPr marL="2600504" indent="0">
              <a:buNone/>
              <a:defRPr sz="1600"/>
            </a:lvl8pPr>
            <a:lvl9pPr marL="2971997" indent="0">
              <a:buNone/>
              <a:defRPr sz="16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35886" y="4395755"/>
            <a:ext cx="7150418" cy="659167"/>
          </a:xfrm>
        </p:spPr>
        <p:txBody>
          <a:bodyPr/>
          <a:lstStyle>
            <a:lvl1pPr marL="0" indent="0">
              <a:buNone/>
              <a:defRPr sz="1100"/>
            </a:lvl1pPr>
            <a:lvl2pPr marL="371496" indent="0">
              <a:buNone/>
              <a:defRPr sz="1000"/>
            </a:lvl2pPr>
            <a:lvl3pPr marL="742998" indent="0">
              <a:buNone/>
              <a:defRPr sz="900"/>
            </a:lvl3pPr>
            <a:lvl4pPr marL="1114506" indent="0">
              <a:buNone/>
              <a:defRPr sz="700"/>
            </a:lvl4pPr>
            <a:lvl5pPr marL="1485989" indent="0">
              <a:buNone/>
              <a:defRPr sz="700"/>
            </a:lvl5pPr>
            <a:lvl6pPr marL="1857500" indent="0">
              <a:buNone/>
              <a:defRPr sz="700"/>
            </a:lvl6pPr>
            <a:lvl7pPr marL="2229009" indent="0">
              <a:buNone/>
              <a:defRPr sz="700"/>
            </a:lvl7pPr>
            <a:lvl8pPr marL="2600504" indent="0">
              <a:buNone/>
              <a:defRPr sz="700"/>
            </a:lvl8pPr>
            <a:lvl9pPr marL="2971997" indent="0">
              <a:buNone/>
              <a:defRPr sz="7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9E928-A229-B14F-93F5-378E4986C693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23/03/2020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196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95890" y="224923"/>
            <a:ext cx="10725627" cy="936096"/>
          </a:xfrm>
          <a:prstGeom prst="rect">
            <a:avLst/>
          </a:prstGeom>
        </p:spPr>
        <p:txBody>
          <a:bodyPr vert="horz" lIns="90723" tIns="45356" rIns="90723" bIns="45356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5890" y="1310535"/>
            <a:ext cx="10725627" cy="3706680"/>
          </a:xfrm>
          <a:prstGeom prst="rect">
            <a:avLst/>
          </a:prstGeom>
        </p:spPr>
        <p:txBody>
          <a:bodyPr vert="horz" lIns="90723" tIns="45356" rIns="90723" bIns="45356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95868" y="5205802"/>
            <a:ext cx="2780718" cy="299031"/>
          </a:xfrm>
          <a:prstGeom prst="rect">
            <a:avLst/>
          </a:prstGeom>
        </p:spPr>
        <p:txBody>
          <a:bodyPr vert="horz" lIns="90723" tIns="45356" rIns="90723" bIns="45356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27DDAB-752F-F045-B259-DCDDF5EE56E9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t>23/03/2020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71766" y="5205802"/>
            <a:ext cx="3773832" cy="299031"/>
          </a:xfrm>
          <a:prstGeom prst="rect">
            <a:avLst/>
          </a:prstGeom>
        </p:spPr>
        <p:txBody>
          <a:bodyPr vert="horz" lIns="90723" tIns="45356" rIns="90723" bIns="45356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40777" y="5205802"/>
            <a:ext cx="2780718" cy="299031"/>
          </a:xfrm>
          <a:prstGeom prst="rect">
            <a:avLst/>
          </a:prstGeom>
        </p:spPr>
        <p:txBody>
          <a:bodyPr vert="horz" lIns="90723" tIns="45356" rIns="90723" bIns="45356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132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742998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8624" indent="-278624" algn="l" defTabSz="742998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03689" indent="-232189" algn="l" defTabSz="742998" rtl="0" eaLnBrk="1" latinLnBrk="0" hangingPunct="1">
        <a:spcBef>
          <a:spcPct val="20000"/>
        </a:spcBef>
        <a:buFont typeface="Arial" panose="020B0604020202020204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928749" indent="-185751" algn="l" defTabSz="74299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00246" indent="-185751" algn="l" defTabSz="742998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71754" indent="-185751" algn="l" defTabSz="742998" rtl="0" eaLnBrk="1" latinLnBrk="0" hangingPunct="1">
        <a:spcBef>
          <a:spcPct val="20000"/>
        </a:spcBef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3259" indent="-185751" algn="l" defTabSz="742998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14735" indent="-185751" algn="l" defTabSz="742998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86258" indent="-185751" algn="l" defTabSz="742998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57758" indent="-185751" algn="l" defTabSz="742998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4299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71496" algn="l" defTabSz="74299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42998" algn="l" defTabSz="74299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14506" algn="l" defTabSz="74299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485989" algn="l" defTabSz="74299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57500" algn="l" defTabSz="74299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009" algn="l" defTabSz="74299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00504" algn="l" defTabSz="74299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71997" algn="l" defTabSz="742998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584151"/>
            <a:ext cx="11917363" cy="2448272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723" tIns="45356" rIns="90723" bIns="45356" rtlCol="0" anchor="ctr"/>
          <a:lstStyle/>
          <a:p>
            <a:pPr algn="ctr"/>
            <a:r>
              <a:rPr lang="fr-FR" sz="4000" b="1" dirty="0"/>
              <a:t>C</a:t>
            </a:r>
            <a:r>
              <a:rPr lang="fr-FR" sz="4000" dirty="0"/>
              <a:t>omité de </a:t>
            </a:r>
            <a:r>
              <a:rPr lang="fr-FR" sz="4000" b="1" dirty="0"/>
              <a:t>R</a:t>
            </a:r>
            <a:r>
              <a:rPr lang="fr-FR" sz="4000" dirty="0"/>
              <a:t>etour d’</a:t>
            </a:r>
            <a:r>
              <a:rPr lang="fr-FR" sz="4000" b="1" dirty="0"/>
              <a:t>Ex</a:t>
            </a:r>
            <a:r>
              <a:rPr lang="fr-FR" sz="4000" dirty="0"/>
              <a:t>périence</a:t>
            </a:r>
            <a:endParaRPr lang="fr-FR" sz="4000" b="1" dirty="0"/>
          </a:p>
        </p:txBody>
      </p:sp>
      <p:sp>
        <p:nvSpPr>
          <p:cNvPr id="6" name="Rectangle 5"/>
          <p:cNvSpPr/>
          <p:nvPr/>
        </p:nvSpPr>
        <p:spPr>
          <a:xfrm>
            <a:off x="0" y="1296119"/>
            <a:ext cx="11917363" cy="21602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0" y="4104431"/>
            <a:ext cx="11917363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3690429" y="4608487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Réunion du 01/06/2020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49" y="4686413"/>
            <a:ext cx="1463675" cy="89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0274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14065" y="71984"/>
            <a:ext cx="11065048" cy="50408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723" tIns="45356" rIns="90723" bIns="45356" rtlCol="0" anchor="ctr"/>
          <a:lstStyle/>
          <a:p>
            <a:pPr algn="ctr"/>
            <a:r>
              <a:rPr lang="fr-FR" sz="3600" b="1" dirty="0"/>
              <a:t>Facteurs contributifs et influents</a:t>
            </a:r>
          </a:p>
        </p:txBody>
      </p:sp>
      <p:pic>
        <p:nvPicPr>
          <p:cNvPr id="11" name="Picture 2" descr="Résultat de recherche d'images pour &quot;gelule png&quot;"/>
          <p:cNvPicPr>
            <a:picLocks noChangeAspect="1" noChangeArrowheads="1"/>
          </p:cNvPicPr>
          <p:nvPr/>
        </p:nvPicPr>
        <p:blipFill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81" y="967914"/>
            <a:ext cx="296370" cy="296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Résultat de recherche d'images pour &quot;gelule png&quot;"/>
          <p:cNvPicPr>
            <a:picLocks noChangeAspect="1" noChangeArrowheads="1"/>
          </p:cNvPicPr>
          <p:nvPr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985" y="3338738"/>
            <a:ext cx="379259" cy="379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4086473" y="3459504"/>
            <a:ext cx="3714750" cy="203132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TECHNIQUE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5738" lvl="0" indent="-185738" defTabSz="914400" eaLnBrk="1" fontAlgn="base" hangingPunct="1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fr-FR" sz="1400" b="1" kern="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Changement récent de version du LAP </a:t>
            </a:r>
            <a:r>
              <a:rPr lang="fr-FR" sz="1400" kern="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ajout des mentions « Traitement personnel du patient » et « Gestion par le patient »</a:t>
            </a:r>
          </a:p>
          <a:p>
            <a:pPr marL="185738" lvl="0" indent="-185738" defTabSz="914400" eaLnBrk="1" fontAlgn="base" hangingPunct="1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fr-FR" sz="1400" b="1" kern="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SSR</a:t>
            </a:r>
            <a:r>
              <a:rPr lang="fr-FR" sz="1400" kern="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avec dossier patient </a:t>
            </a:r>
            <a:r>
              <a:rPr lang="fr-FR" sz="1400" b="1" kern="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 informatisé</a:t>
            </a:r>
            <a:r>
              <a:rPr lang="fr-FR" sz="1400" kern="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 pas d'accès au dossier patient informatisé du service de chirurgie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7925913" y="872398"/>
            <a:ext cx="3553200" cy="4402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ORGANISATION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400" b="1" kern="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Gestion des traitements personnels :</a:t>
            </a:r>
          </a:p>
          <a:p>
            <a:pPr marL="185738" lvl="0" indent="-185738" eaLnBrk="1" fontAlgn="base" hangingPunct="1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fr-FR" sz="1400" kern="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Formation insuffisante du personnel</a:t>
            </a:r>
          </a:p>
          <a:p>
            <a:pPr marL="185738" lvl="0" indent="-185738" eaLnBrk="1" fontAlgn="base" hangingPunct="1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fr-FR" sz="1400" kern="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Absence de procédure</a:t>
            </a:r>
          </a:p>
          <a:p>
            <a:pPr marL="185738" lvl="0" indent="-185738" eaLnBrk="1" fontAlgn="base" hangingPunct="1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fr-FR" sz="1400" kern="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Manque d’information du patient/aidant (livret d’accueil / oral)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endParaRPr lang="fr-FR" sz="1400" kern="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400" b="1" kern="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Rédaction des documents de sortie :</a:t>
            </a:r>
          </a:p>
          <a:p>
            <a:pPr marL="185738" lvl="0" indent="-185738" eaLnBrk="1" fontAlgn="base" hangingPunct="1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fr-FR" sz="1400" kern="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Manque d’anticipation</a:t>
            </a:r>
          </a:p>
          <a:p>
            <a:pPr marL="285750" lvl="0" indent="-285750" eaLnBrk="1" fontAlgn="base" hangingPunct="1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endParaRPr lang="fr-FR" sz="1400" kern="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400" b="1" kern="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Annonce d’un dommage associé aux soins :</a:t>
            </a:r>
          </a:p>
          <a:p>
            <a:pPr marL="185738" lvl="0" indent="-185738" eaLnBrk="1" fontAlgn="base" hangingPunct="1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fr-FR" sz="1400" kern="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Manque de sensibilisation des internes au dispositif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4086473" y="731387"/>
            <a:ext cx="3714750" cy="138499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ENVIRONNEMENT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5738" lvl="0" indent="-185738" eaLnBrk="1" fontAlgn="base" hangingPunct="1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fr-FR" sz="1400" b="1" kern="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Sous-effectif</a:t>
            </a:r>
            <a:r>
              <a:rPr lang="fr-FR" sz="1400" kern="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(absence d'une IDE non remplacée) </a:t>
            </a:r>
            <a:r>
              <a:rPr lang="fr-FR" sz="1400" kern="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fr-FR" sz="1400" kern="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surcharge de travail</a:t>
            </a:r>
          </a:p>
          <a:p>
            <a:pPr marL="185738" lvl="0" indent="-185738" eaLnBrk="1" fontAlgn="base" hangingPunct="1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fr-FR" sz="1400" b="1" kern="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Manque de temps</a:t>
            </a:r>
            <a:r>
              <a:rPr lang="fr-FR" sz="1400" kern="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forte activité le lundi : nombreux patients entrants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ZoneTexte 10"/>
          <p:cNvSpPr txBox="1">
            <a:spLocks noChangeArrowheads="1"/>
          </p:cNvSpPr>
          <p:nvPr/>
        </p:nvSpPr>
        <p:spPr bwMode="auto">
          <a:xfrm>
            <a:off x="414065" y="872398"/>
            <a:ext cx="3552535" cy="440120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00206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206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206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206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2060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2060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2060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2060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2060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sz="1400" b="1" kern="0" dirty="0">
                <a:solidFill>
                  <a:schemeClr val="tx1"/>
                </a:solidFill>
                <a:cs typeface="Arial" panose="020B0604020202020204" pitchFamily="34" charset="0"/>
              </a:rPr>
              <a:t>HUMAIN</a:t>
            </a:r>
          </a:p>
          <a:p>
            <a:pPr marL="185738" marR="0" lvl="0" indent="-185738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altLang="fr-FR" sz="1400" b="1" i="0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Arial" panose="020B0604020202020204" pitchFamily="34" charset="0"/>
            </a:endParaRPr>
          </a:p>
          <a:p>
            <a:pPr marL="185738" lvl="0" indent="-185738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fr-FR" altLang="fr-FR" sz="1400" kern="0" dirty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Patiente démente, </a:t>
            </a:r>
            <a:r>
              <a:rPr lang="fr-FR" altLang="fr-FR" sz="1400" b="1" kern="0" dirty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aidant très impliqué </a:t>
            </a:r>
            <a:r>
              <a:rPr lang="fr-FR" altLang="fr-FR" sz="1400" kern="0" dirty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dans la gestion des traitements, besoin de maîtriser, </a:t>
            </a:r>
            <a:r>
              <a:rPr lang="fr-FR" altLang="fr-FR" sz="1400" b="1" kern="0" dirty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manque de confiance </a:t>
            </a:r>
            <a:r>
              <a:rPr lang="fr-FR" altLang="fr-FR" sz="1400" kern="0" dirty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envers le personnel</a:t>
            </a:r>
          </a:p>
          <a:p>
            <a:pPr marL="185738" lvl="0" indent="-185738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fr-FR" altLang="fr-FR" sz="1400" b="1" kern="0" dirty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Manque de communication :</a:t>
            </a:r>
          </a:p>
          <a:p>
            <a:pPr marL="444500" lvl="0" indent="-187325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à"/>
              <a:defRPr/>
            </a:pPr>
            <a:r>
              <a:rPr lang="fr-FR" altLang="fr-FR" sz="1400" kern="0" dirty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entre aidant et personnel (surdosage, adaptations posologiques)</a:t>
            </a:r>
          </a:p>
          <a:p>
            <a:pPr marL="444500" lvl="0" indent="-187325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à"/>
              <a:defRPr/>
            </a:pPr>
            <a:r>
              <a:rPr lang="fr-FR" altLang="fr-FR" sz="1400" kern="0" dirty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entre prescripteur et pharmacien (équivalences des médicaments hors livret)</a:t>
            </a:r>
          </a:p>
          <a:p>
            <a:pPr marL="185738" lvl="0" indent="-185738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fr-FR" altLang="fr-FR" sz="1400" b="1" kern="0" dirty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Méconnaissance</a:t>
            </a:r>
            <a:r>
              <a:rPr lang="fr-FR" altLang="fr-FR" sz="1400" kern="0" dirty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 par le prescripteur des </a:t>
            </a:r>
            <a:r>
              <a:rPr lang="fr-FR" altLang="fr-FR" sz="1400" b="1" kern="0" dirty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équivalences</a:t>
            </a:r>
            <a:r>
              <a:rPr lang="fr-FR" altLang="fr-FR" sz="1400" kern="0" dirty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 entre anti-hypertenseurs</a:t>
            </a:r>
          </a:p>
          <a:p>
            <a:pPr marL="185738" lvl="0" indent="-185738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fr-FR" altLang="fr-FR" sz="1400" b="1" kern="0" dirty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Manque de maîtrise </a:t>
            </a:r>
            <a:r>
              <a:rPr lang="fr-FR" altLang="fr-FR" sz="1400" kern="0" dirty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des fonctionnalités du </a:t>
            </a:r>
            <a:r>
              <a:rPr lang="fr-FR" altLang="fr-FR" sz="1400" b="1" kern="0" dirty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LAP</a:t>
            </a:r>
          </a:p>
          <a:p>
            <a:pPr marL="185738" lvl="0" indent="-185738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fr-FR" altLang="fr-FR" sz="1400" b="1" kern="0" dirty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Stress</a:t>
            </a:r>
            <a:r>
              <a:rPr lang="fr-FR" altLang="fr-FR" sz="1400" kern="0" dirty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 de l'interne lié à la charge de travail le lundi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="" xmlns:a16="http://schemas.microsoft.com/office/drawing/2014/main" id="{2310DE8B-51F8-4D70-AC6E-A7D50B4DB0AA}"/>
              </a:ext>
            </a:extLst>
          </p:cNvPr>
          <p:cNvSpPr txBox="1"/>
          <p:nvPr/>
        </p:nvSpPr>
        <p:spPr>
          <a:xfrm>
            <a:off x="4401162" y="2520255"/>
            <a:ext cx="3115038" cy="461665"/>
          </a:xfrm>
          <a:prstGeom prst="rect">
            <a:avLst/>
          </a:prstGeom>
          <a:solidFill>
            <a:schemeClr val="bg1"/>
          </a:solidFill>
          <a:ln w="571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C00000"/>
                </a:solidFill>
              </a:rPr>
              <a:t>Evènement indésirable</a:t>
            </a:r>
          </a:p>
        </p:txBody>
      </p:sp>
      <p:sp>
        <p:nvSpPr>
          <p:cNvPr id="5" name="Triangle isocèle 4">
            <a:extLst>
              <a:ext uri="{FF2B5EF4-FFF2-40B4-BE49-F238E27FC236}">
                <a16:creationId xmlns="" xmlns:a16="http://schemas.microsoft.com/office/drawing/2014/main" id="{4E2F7932-5D88-4EF9-859B-CF5748941CC5}"/>
              </a:ext>
            </a:extLst>
          </p:cNvPr>
          <p:cNvSpPr/>
          <p:nvPr/>
        </p:nvSpPr>
        <p:spPr>
          <a:xfrm>
            <a:off x="5610396" y="3168327"/>
            <a:ext cx="671720" cy="216024"/>
          </a:xfrm>
          <a:prstGeom prst="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Triangle isocèle 12">
            <a:extLst>
              <a:ext uri="{FF2B5EF4-FFF2-40B4-BE49-F238E27FC236}">
                <a16:creationId xmlns="" xmlns:a16="http://schemas.microsoft.com/office/drawing/2014/main" id="{0A814401-7143-41F1-A4A1-51569DFC6D65}"/>
              </a:ext>
            </a:extLst>
          </p:cNvPr>
          <p:cNvSpPr/>
          <p:nvPr/>
        </p:nvSpPr>
        <p:spPr>
          <a:xfrm flipV="1">
            <a:off x="5627395" y="2183015"/>
            <a:ext cx="671720" cy="216024"/>
          </a:xfrm>
          <a:prstGeom prst="triangl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Triangle isocèle 13">
            <a:extLst>
              <a:ext uri="{FF2B5EF4-FFF2-40B4-BE49-F238E27FC236}">
                <a16:creationId xmlns="" xmlns:a16="http://schemas.microsoft.com/office/drawing/2014/main" id="{12AFBB98-B018-4E92-822C-AEAFB78510D2}"/>
              </a:ext>
            </a:extLst>
          </p:cNvPr>
          <p:cNvSpPr/>
          <p:nvPr/>
        </p:nvSpPr>
        <p:spPr>
          <a:xfrm rot="5400000">
            <a:off x="3825947" y="2700274"/>
            <a:ext cx="671720" cy="216024"/>
          </a:xfrm>
          <a:prstGeom prst="triangl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Triangle isocèle 14">
            <a:extLst>
              <a:ext uri="{FF2B5EF4-FFF2-40B4-BE49-F238E27FC236}">
                <a16:creationId xmlns="" xmlns:a16="http://schemas.microsoft.com/office/drawing/2014/main" id="{7B29965F-C5F7-45FD-9D8E-1DC27CDC6307}"/>
              </a:ext>
            </a:extLst>
          </p:cNvPr>
          <p:cNvSpPr/>
          <p:nvPr/>
        </p:nvSpPr>
        <p:spPr>
          <a:xfrm rot="16200000">
            <a:off x="7419696" y="2700275"/>
            <a:ext cx="671720" cy="216024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49508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14065" y="10200"/>
            <a:ext cx="11065048" cy="50408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723" tIns="45356" rIns="90723" bIns="45356" rtlCol="0" anchor="ctr"/>
          <a:lstStyle/>
          <a:p>
            <a:pPr algn="ctr"/>
            <a:r>
              <a:rPr lang="fr-FR" sz="3600" b="1"/>
              <a:t>Actions d’amélioration</a:t>
            </a:r>
            <a:endParaRPr lang="fr-FR" sz="3600" b="1" dirty="0"/>
          </a:p>
        </p:txBody>
      </p:sp>
      <p:pic>
        <p:nvPicPr>
          <p:cNvPr id="11" name="Picture 2" descr="Résultat de recherche d'images pour &quot;gelule png&quot;"/>
          <p:cNvPicPr>
            <a:picLocks noChangeAspect="1" noChangeArrowheads="1"/>
          </p:cNvPicPr>
          <p:nvPr/>
        </p:nvPicPr>
        <p:blipFill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81" y="967914"/>
            <a:ext cx="296370" cy="296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Tableau 4">
            <a:extLst>
              <a:ext uri="{FF2B5EF4-FFF2-40B4-BE49-F238E27FC236}">
                <a16:creationId xmlns="" xmlns:a16="http://schemas.microsoft.com/office/drawing/2014/main" id="{37E3311E-D231-4F86-B8D9-3149C1861D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9161965"/>
              </p:ext>
            </p:extLst>
          </p:nvPr>
        </p:nvGraphicFramePr>
        <p:xfrm>
          <a:off x="414065" y="614738"/>
          <a:ext cx="11065046" cy="4641821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532859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="" xmlns:a16="http://schemas.microsoft.com/office/drawing/2014/main" val="3728683052"/>
                    </a:ext>
                  </a:extLst>
                </a:gridCol>
                <a:gridCol w="136815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78412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823172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Actions proposées</a:t>
                      </a:r>
                      <a:endParaRPr lang="fr-FR" sz="140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Action retenue</a:t>
                      </a:r>
                      <a:endParaRPr lang="fr-FR" sz="105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Responsable</a:t>
                      </a:r>
                      <a:endParaRPr lang="fr-FR" sz="140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Echéance</a:t>
                      </a:r>
                      <a:endParaRPr lang="fr-FR" sz="140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Modalités</a:t>
                      </a:r>
                      <a:r>
                        <a:rPr lang="fr-FR" sz="1400" baseline="0" dirty="0"/>
                        <a:t> de suivi (indicateurs, audits…)</a:t>
                      </a:r>
                      <a:endParaRPr lang="fr-FR" sz="140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79111">
                <a:tc>
                  <a:txBody>
                    <a:bodyPr/>
                    <a:lstStyle/>
                    <a:p>
                      <a:pPr marL="0" marR="0" lvl="0" indent="0" algn="l" defTabSz="74299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 anchor="ctr"/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extLst>
                  <a:ext uri="{0D108BD9-81ED-4DB2-BD59-A6C34878D82A}">
                    <a16:rowId xmlns="" xmlns:a16="http://schemas.microsoft.com/office/drawing/2014/main" val="2112898582"/>
                  </a:ext>
                </a:extLst>
              </a:tr>
              <a:tr h="679111">
                <a:tc>
                  <a:txBody>
                    <a:bodyPr/>
                    <a:lstStyle/>
                    <a:p>
                      <a:endParaRPr lang="fr-FR" sz="14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 anchor="ctr"/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79111">
                <a:tc>
                  <a:txBody>
                    <a:bodyPr/>
                    <a:lstStyle/>
                    <a:p>
                      <a:endParaRPr lang="fr-FR" sz="14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 anchor="ctr"/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pPr marL="0" marR="0" lvl="0" indent="0" algn="l" defTabSz="74299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79111">
                <a:tc>
                  <a:txBody>
                    <a:bodyPr/>
                    <a:lstStyle/>
                    <a:p>
                      <a:endParaRPr lang="fr-FR" sz="14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 anchor="ctr"/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extLst>
                  <a:ext uri="{0D108BD9-81ED-4DB2-BD59-A6C34878D82A}">
                    <a16:rowId xmlns="" xmlns:a16="http://schemas.microsoft.com/office/drawing/2014/main" val="690564662"/>
                  </a:ext>
                </a:extLst>
              </a:tr>
              <a:tr h="679111"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 anchor="ctr"/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23094"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pPr algn="ctr"/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 anchor="ctr"/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91469" marR="91469" marT="45682" marB="45682"/>
                </a:tc>
                <a:extLst>
                  <a:ext uri="{0D108BD9-81ED-4DB2-BD59-A6C34878D82A}">
                    <a16:rowId xmlns="" xmlns:a16="http://schemas.microsoft.com/office/drawing/2014/main" val="26505757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8860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14065" y="71984"/>
            <a:ext cx="11065048" cy="50408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723" tIns="45356" rIns="90723" bIns="45356" rtlCol="0" anchor="ctr"/>
          <a:lstStyle/>
          <a:p>
            <a:pPr algn="ctr"/>
            <a:r>
              <a:rPr lang="fr-FR" sz="3600" b="1" dirty="0"/>
              <a:t>Ordre du jour</a:t>
            </a:r>
          </a:p>
        </p:txBody>
      </p:sp>
      <p:pic>
        <p:nvPicPr>
          <p:cNvPr id="11" name="Picture 2" descr="Résultat de recherche d'images pour &quot;gelule png&quot;"/>
          <p:cNvPicPr>
            <a:picLocks noChangeAspect="1" noChangeArrowheads="1"/>
          </p:cNvPicPr>
          <p:nvPr/>
        </p:nvPicPr>
        <p:blipFill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81" y="967914"/>
            <a:ext cx="296370" cy="296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Résultat de recherche d'images pour &quot;gelule png&quot;"/>
          <p:cNvPicPr>
            <a:picLocks noChangeAspect="1" noChangeArrowheads="1"/>
          </p:cNvPicPr>
          <p:nvPr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985" y="3338738"/>
            <a:ext cx="379259" cy="379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Titre 1"/>
          <p:cNvSpPr txBox="1">
            <a:spLocks/>
          </p:cNvSpPr>
          <p:nvPr/>
        </p:nvSpPr>
        <p:spPr>
          <a:xfrm>
            <a:off x="398513" y="804837"/>
            <a:ext cx="11080600" cy="396044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fr-FR" sz="2400" b="1" dirty="0">
                <a:solidFill>
                  <a:schemeClr val="bg1"/>
                </a:solidFill>
              </a:rPr>
              <a:t>Analyse de l’évènement choisi pour le CREX</a:t>
            </a:r>
            <a:endParaRPr lang="fr-FR" sz="2400" dirty="0">
              <a:solidFill>
                <a:schemeClr val="bg1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-17983" y="1236885"/>
            <a:ext cx="11425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39361" lvl="1" indent="-285750">
              <a:buBlip>
                <a:blip r:embed="rId4"/>
              </a:buBlip>
            </a:pP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Présentation de l’analyse par le ou les pilote(s)</a:t>
            </a:r>
          </a:p>
          <a:p>
            <a:pPr marL="739361" lvl="1" indent="-285750">
              <a:buBlip>
                <a:blip r:embed="rId4"/>
              </a:buBlip>
            </a:pP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Choix des actions correctives / responsables d’action / délais de réalisation</a:t>
            </a:r>
          </a:p>
          <a:p>
            <a:pPr marL="739361" lvl="1" indent="-285750">
              <a:buBlip>
                <a:blip r:embed="rId4"/>
              </a:buBlip>
            </a:pP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Choix des actions et supports de communications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1626245" y="3006308"/>
            <a:ext cx="8664872" cy="9541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lvl="1" algn="ctr"/>
            <a:r>
              <a:rPr lang="fr-FR" sz="2800" b="1" dirty="0">
                <a:solidFill>
                  <a:schemeClr val="tx2"/>
                </a:solidFill>
                <a:sym typeface="Wingdings" panose="05000000000000000000" pitchFamily="2" charset="2"/>
              </a:rPr>
              <a:t>Surdosage en </a:t>
            </a:r>
            <a:r>
              <a:rPr lang="fr-FR" sz="2800" b="1" dirty="0" err="1">
                <a:solidFill>
                  <a:schemeClr val="tx2"/>
                </a:solidFill>
                <a:sym typeface="Wingdings" panose="05000000000000000000" pitchFamily="2" charset="2"/>
              </a:rPr>
              <a:t>fluindione</a:t>
            </a:r>
            <a:r>
              <a:rPr lang="fr-FR" sz="2800" b="1" dirty="0">
                <a:solidFill>
                  <a:schemeClr val="tx2"/>
                </a:solidFill>
                <a:sym typeface="Wingdings" panose="05000000000000000000" pitchFamily="2" charset="2"/>
              </a:rPr>
              <a:t> lors du relais héparine/AVK en post-opératoire</a:t>
            </a:r>
            <a:endParaRPr lang="fr-FR" sz="2800" dirty="0">
              <a:solidFill>
                <a:schemeClr val="tx2"/>
              </a:solidFill>
              <a:sym typeface="Wingdings" panose="05000000000000000000" pitchFamily="2" charset="2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626245" y="2408177"/>
            <a:ext cx="8664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fr-FR" sz="2400" dirty="0">
                <a:solidFill>
                  <a:schemeClr val="tx2"/>
                </a:solidFill>
                <a:sym typeface="Wingdings" panose="05000000000000000000" pitchFamily="2" charset="2"/>
              </a:rPr>
              <a:t>Evènement choisi pour l’analyse :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1606377" y="4713594"/>
            <a:ext cx="8664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fr-FR" sz="2400" dirty="0">
                <a:solidFill>
                  <a:schemeClr val="tx2"/>
                </a:solidFill>
                <a:sym typeface="Wingdings" panose="05000000000000000000" pitchFamily="2" charset="2"/>
              </a:rPr>
              <a:t>FEI n°212</a:t>
            </a:r>
          </a:p>
          <a:p>
            <a:pPr marL="0" lvl="1"/>
            <a:r>
              <a:rPr lang="fr-FR" sz="2400" dirty="0">
                <a:solidFill>
                  <a:schemeClr val="tx2"/>
                </a:solidFill>
                <a:sym typeface="Wingdings" panose="05000000000000000000" pitchFamily="2" charset="2"/>
              </a:rPr>
              <a:t>Pilote(s) : {Nom, Prénom}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1626245" y="3960415"/>
            <a:ext cx="8664872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1" algn="ctr"/>
            <a:r>
              <a:rPr lang="fr-FR" sz="2400" b="1" i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= Never </a:t>
            </a:r>
            <a:r>
              <a:rPr lang="fr-FR" sz="2400" b="1" i="1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event</a:t>
            </a:r>
            <a:endParaRPr lang="fr-FR" sz="2400" b="1" i="1" dirty="0">
              <a:solidFill>
                <a:srgbClr val="C00000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94611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14065" y="71984"/>
            <a:ext cx="11065048" cy="50408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723" tIns="45356" rIns="90723" bIns="45356" rtlCol="0" anchor="ctr"/>
          <a:lstStyle/>
          <a:p>
            <a:pPr algn="ctr"/>
            <a:r>
              <a:rPr lang="fr-FR" sz="3600" b="1" dirty="0"/>
              <a:t>Contexte</a:t>
            </a:r>
          </a:p>
        </p:txBody>
      </p:sp>
      <p:pic>
        <p:nvPicPr>
          <p:cNvPr id="11" name="Picture 2" descr="Résultat de recherche d'images pour &quot;gelule png&quot;"/>
          <p:cNvPicPr>
            <a:picLocks noChangeAspect="1" noChangeArrowheads="1"/>
          </p:cNvPicPr>
          <p:nvPr/>
        </p:nvPicPr>
        <p:blipFill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81" y="967914"/>
            <a:ext cx="296370" cy="296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Résultat de recherche d'images pour &quot;gelule png&quot;"/>
          <p:cNvPicPr>
            <a:picLocks noChangeAspect="1" noChangeArrowheads="1"/>
          </p:cNvPicPr>
          <p:nvPr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985" y="3338738"/>
            <a:ext cx="379259" cy="379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-17983" y="691594"/>
            <a:ext cx="1142508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39361" lvl="1" indent="-285750">
              <a:buBlip>
                <a:blip r:embed="rId4"/>
              </a:buBlip>
            </a:pPr>
            <a:r>
              <a:rPr lang="fr-FR" sz="2000" b="1" dirty="0">
                <a:solidFill>
                  <a:schemeClr val="tx2"/>
                </a:solidFill>
                <a:sym typeface="Wingdings" panose="05000000000000000000" pitchFamily="2" charset="2"/>
              </a:rPr>
              <a:t>Patiente</a:t>
            </a: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 : Mme M., 81 ans, hospitalisée du 19 au 25/05/2020</a:t>
            </a:r>
          </a:p>
          <a:p>
            <a:pPr marL="739361" lvl="1" indent="-285750">
              <a:buBlip>
                <a:blip r:embed="rId4"/>
              </a:buBlip>
            </a:pPr>
            <a:r>
              <a:rPr lang="fr-FR" sz="2000" b="1" dirty="0">
                <a:solidFill>
                  <a:schemeClr val="tx2"/>
                </a:solidFill>
                <a:sym typeface="Wingdings" panose="05000000000000000000" pitchFamily="2" charset="2"/>
              </a:rPr>
              <a:t>Motif d'hospitalisation </a:t>
            </a: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: pose de prothèse totale de hanche gauche</a:t>
            </a:r>
          </a:p>
          <a:p>
            <a:pPr marL="739361" lvl="1" indent="-285750">
              <a:buBlip>
                <a:blip r:embed="rId4"/>
              </a:buBlip>
            </a:pPr>
            <a:endParaRPr lang="fr-FR" sz="200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739361" lvl="1" indent="-285750">
              <a:buBlip>
                <a:blip r:embed="rId4"/>
              </a:buBlip>
            </a:pPr>
            <a:r>
              <a:rPr lang="fr-FR" sz="2000" b="1" dirty="0">
                <a:solidFill>
                  <a:schemeClr val="tx2"/>
                </a:solidFill>
                <a:sym typeface="Wingdings" panose="05000000000000000000" pitchFamily="2" charset="2"/>
              </a:rPr>
              <a:t>Antécédents</a:t>
            </a:r>
          </a:p>
          <a:p>
            <a:pPr marL="1192983" lvl="2" indent="-285750">
              <a:buBlip>
                <a:blip r:embed="rId4"/>
              </a:buBlip>
            </a:pP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Hypertension artérielle</a:t>
            </a:r>
          </a:p>
          <a:p>
            <a:pPr marL="1192983" lvl="2" indent="-285750">
              <a:buBlip>
                <a:blip r:embed="rId4"/>
              </a:buBlip>
            </a:pP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ACFA avec antécédent embolique</a:t>
            </a:r>
          </a:p>
          <a:p>
            <a:pPr marL="1192983" lvl="2" indent="-285750">
              <a:buBlip>
                <a:blip r:embed="rId4"/>
              </a:buBlip>
            </a:pP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Coxarthrose primaire douloureuse</a:t>
            </a:r>
          </a:p>
          <a:p>
            <a:pPr marL="1192983" lvl="2" indent="-285750">
              <a:buBlip>
                <a:blip r:embed="rId4"/>
              </a:buBlip>
            </a:pP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Démence</a:t>
            </a:r>
          </a:p>
          <a:p>
            <a:pPr marL="739361" lvl="1" indent="-285750">
              <a:buBlip>
                <a:blip r:embed="rId4"/>
              </a:buBlip>
            </a:pPr>
            <a:endParaRPr lang="fr-FR" sz="200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739361" lvl="1" indent="-285750">
              <a:buBlip>
                <a:blip r:embed="rId4"/>
              </a:buBlip>
            </a:pPr>
            <a:r>
              <a:rPr lang="fr-FR" sz="2000" b="1" dirty="0">
                <a:solidFill>
                  <a:schemeClr val="tx2"/>
                </a:solidFill>
                <a:sym typeface="Wingdings" panose="05000000000000000000" pitchFamily="2" charset="2"/>
              </a:rPr>
              <a:t>Traitement d'entrée </a:t>
            </a: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:</a:t>
            </a:r>
          </a:p>
          <a:p>
            <a:pPr marL="1192983" lvl="2" indent="-285750">
              <a:buBlip>
                <a:blip r:embed="rId4"/>
              </a:buBlip>
            </a:pP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PREVISCAN 20MG : 0-0-1,5 (dernière prise le 15/05/2020 avec relais par LOVENOX 8000 UI matin et soir, débuté le 17/05 au soir)</a:t>
            </a:r>
          </a:p>
          <a:p>
            <a:pPr marL="1192983" lvl="2" indent="-285750">
              <a:buBlip>
                <a:blip r:embed="rId4"/>
              </a:buBlip>
            </a:pP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TEMERITDUO 5MG/12,5MG : 1-0-0</a:t>
            </a:r>
          </a:p>
          <a:p>
            <a:pPr lvl="1"/>
            <a:endParaRPr lang="fr-FR" sz="200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739361" lvl="1" indent="-285750">
              <a:buBlip>
                <a:blip r:embed="rId4"/>
              </a:buBlip>
            </a:pPr>
            <a:r>
              <a:rPr lang="fr-FR" sz="2000" b="1" dirty="0">
                <a:solidFill>
                  <a:schemeClr val="tx2"/>
                </a:solidFill>
                <a:sym typeface="Wingdings" panose="05000000000000000000" pitchFamily="2" charset="2"/>
              </a:rPr>
              <a:t>Gestion des traitements </a:t>
            </a: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: vit en maison avec son mari (aidant principal) qui gère les médicaments</a:t>
            </a:r>
          </a:p>
        </p:txBody>
      </p:sp>
    </p:spTree>
    <p:extLst>
      <p:ext uri="{BB962C8B-B14F-4D97-AF65-F5344CB8AC3E}">
        <p14:creationId xmlns:p14="http://schemas.microsoft.com/office/powerpoint/2010/main" val="8471316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14065" y="71984"/>
            <a:ext cx="11065048" cy="50408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723" tIns="45356" rIns="90723" bIns="45356" rtlCol="0" anchor="ctr"/>
          <a:lstStyle/>
          <a:p>
            <a:pPr algn="ctr"/>
            <a:r>
              <a:rPr lang="fr-FR" sz="3600" b="1" dirty="0"/>
              <a:t>Données collectées</a:t>
            </a:r>
          </a:p>
        </p:txBody>
      </p:sp>
      <p:pic>
        <p:nvPicPr>
          <p:cNvPr id="11" name="Picture 2" descr="Résultat de recherche d'images pour &quot;gelule png&quot;"/>
          <p:cNvPicPr>
            <a:picLocks noChangeAspect="1" noChangeArrowheads="1"/>
          </p:cNvPicPr>
          <p:nvPr/>
        </p:nvPicPr>
        <p:blipFill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81" y="967914"/>
            <a:ext cx="296370" cy="296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Résultat de recherche d'images pour &quot;gelule png&quot;"/>
          <p:cNvPicPr>
            <a:picLocks noChangeAspect="1" noChangeArrowheads="1"/>
          </p:cNvPicPr>
          <p:nvPr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985" y="3338738"/>
            <a:ext cx="379259" cy="379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398513" y="648047"/>
            <a:ext cx="11080600" cy="396044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fr-FR" sz="2400" b="1" dirty="0">
                <a:solidFill>
                  <a:schemeClr val="bg1"/>
                </a:solidFill>
              </a:rPr>
              <a:t>Documents consultés</a:t>
            </a:r>
            <a:endParaRPr lang="fr-FR" sz="2400" dirty="0">
              <a:solidFill>
                <a:schemeClr val="bg1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-17983" y="1080095"/>
            <a:ext cx="571254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39361" lvl="1" indent="-285750">
              <a:buBlip>
                <a:blip r:embed="rId4"/>
              </a:buBlip>
            </a:pPr>
            <a:r>
              <a:rPr lang="fr-FR" sz="2000" b="1" dirty="0">
                <a:solidFill>
                  <a:schemeClr val="tx2"/>
                </a:solidFill>
                <a:sym typeface="Wingdings" panose="05000000000000000000" pitchFamily="2" charset="2"/>
              </a:rPr>
              <a:t>Fiche de déclaration </a:t>
            </a: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de l’EI</a:t>
            </a:r>
          </a:p>
          <a:p>
            <a:pPr marL="739361" lvl="1" indent="-285750">
              <a:buBlip>
                <a:blip r:embed="rId4"/>
              </a:buBlip>
            </a:pPr>
            <a:r>
              <a:rPr lang="fr-FR" sz="2000" b="1" dirty="0">
                <a:solidFill>
                  <a:schemeClr val="tx2"/>
                </a:solidFill>
                <a:sym typeface="Wingdings" panose="05000000000000000000" pitchFamily="2" charset="2"/>
              </a:rPr>
              <a:t>Dossier patient </a:t>
            </a: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:</a:t>
            </a:r>
          </a:p>
          <a:p>
            <a:pPr marL="1192983" lvl="2" indent="-285750">
              <a:buBlip>
                <a:blip r:embed="rId4"/>
              </a:buBlip>
            </a:pP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Ordonnances d’entrée : traitement habituel (médecin traitant) + relais </a:t>
            </a:r>
            <a:r>
              <a:rPr lang="fr-FR" sz="2000" dirty="0" err="1">
                <a:solidFill>
                  <a:schemeClr val="tx2"/>
                </a:solidFill>
                <a:sym typeface="Wingdings" panose="05000000000000000000" pitchFamily="2" charset="2"/>
              </a:rPr>
              <a:t>pré-opératoire</a:t>
            </a: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 AVK-héparine + ordonnance labo (INR)</a:t>
            </a:r>
          </a:p>
          <a:p>
            <a:pPr marL="1192983" lvl="2" indent="-285750">
              <a:buBlip>
                <a:blip r:embed="rId4"/>
              </a:buBlip>
            </a:pP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Prescriptions dans le service de chirurgie</a:t>
            </a:r>
          </a:p>
          <a:p>
            <a:pPr marL="1192983" lvl="2" indent="-285750">
              <a:buBlip>
                <a:blip r:embed="rId4"/>
              </a:buBlip>
            </a:pP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Observations médicales dans le service </a:t>
            </a:r>
          </a:p>
          <a:p>
            <a:pPr marL="1192983" lvl="2" indent="-285750">
              <a:buBlip>
                <a:blip r:embed="rId4"/>
              </a:buBlip>
            </a:pP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Bilans biologiques dans le service</a:t>
            </a:r>
          </a:p>
          <a:p>
            <a:pPr marL="1192983" lvl="2" indent="-285750">
              <a:buBlip>
                <a:blip r:embed="rId4"/>
              </a:buBlip>
            </a:pP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Lettre de liaison de sortie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5382617" y="1067321"/>
            <a:ext cx="609649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39361" lvl="1" indent="-285750">
              <a:buBlip>
                <a:blip r:embed="rId4"/>
              </a:buBlip>
            </a:pPr>
            <a:r>
              <a:rPr lang="fr-FR" sz="2000" b="1" dirty="0">
                <a:solidFill>
                  <a:schemeClr val="tx2"/>
                </a:solidFill>
                <a:sym typeface="Wingdings" panose="05000000000000000000" pitchFamily="2" charset="2"/>
              </a:rPr>
              <a:t>Référentiels :</a:t>
            </a:r>
          </a:p>
          <a:p>
            <a:pPr marL="1192983" lvl="2" indent="-285750">
              <a:buBlip>
                <a:blip r:embed="rId4"/>
              </a:buBlip>
            </a:pP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RCP du </a:t>
            </a:r>
            <a:r>
              <a:rPr lang="fr-FR" sz="2000" dirty="0" err="1">
                <a:solidFill>
                  <a:schemeClr val="tx2"/>
                </a:solidFill>
                <a:sym typeface="Wingdings" panose="05000000000000000000" pitchFamily="2" charset="2"/>
              </a:rPr>
              <a:t>Previscan</a:t>
            </a: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® (</a:t>
            </a:r>
            <a:r>
              <a:rPr lang="fr-FR" sz="2000" dirty="0" err="1">
                <a:solidFill>
                  <a:schemeClr val="tx2"/>
                </a:solidFill>
                <a:sym typeface="Wingdings" panose="05000000000000000000" pitchFamily="2" charset="2"/>
              </a:rPr>
              <a:t>fluindione</a:t>
            </a: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)</a:t>
            </a:r>
          </a:p>
          <a:p>
            <a:pPr marL="1192983" lvl="2" indent="-285750">
              <a:buBlip>
                <a:blip r:embed="rId4"/>
              </a:buBlip>
            </a:pP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Recommandations de prise en charge des surdosages en AVK et de relais préopératoire AVK-héparine (HAS)</a:t>
            </a:r>
          </a:p>
          <a:p>
            <a:pPr marL="1192983" lvl="2" indent="-285750">
              <a:buBlip>
                <a:blip r:embed="rId4"/>
              </a:buBlip>
            </a:pP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Fiche descriptive de l’IQSS « Qualité de la lettre de liaison à la sortie » en MCO (HAS)</a:t>
            </a:r>
          </a:p>
          <a:p>
            <a:pPr marL="1192983" lvl="2" indent="-285750">
              <a:buBlip>
                <a:blip r:embed="rId4"/>
              </a:buBlip>
            </a:pP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Livret d’accueil du patient (gestion du traitement personnel en hospitalisation)</a:t>
            </a:r>
          </a:p>
          <a:p>
            <a:pPr marL="1192983" lvl="2" indent="-285750">
              <a:buBlip>
                <a:blip r:embed="rId4"/>
              </a:buBlip>
            </a:pP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Guide HAS « Annonce d’un dommage associé aux soins »</a:t>
            </a:r>
          </a:p>
        </p:txBody>
      </p:sp>
      <p:sp>
        <p:nvSpPr>
          <p:cNvPr id="13" name="Titre 1"/>
          <p:cNvSpPr txBox="1">
            <a:spLocks/>
          </p:cNvSpPr>
          <p:nvPr/>
        </p:nvSpPr>
        <p:spPr>
          <a:xfrm>
            <a:off x="398513" y="4464471"/>
            <a:ext cx="11080600" cy="396044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fr-FR" sz="2400" b="1" dirty="0">
                <a:solidFill>
                  <a:schemeClr val="bg1"/>
                </a:solidFill>
              </a:rPr>
              <a:t>Entretiens réalisés</a:t>
            </a:r>
            <a:endParaRPr lang="fr-FR" sz="2400" dirty="0">
              <a:solidFill>
                <a:schemeClr val="bg1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-17983" y="4896519"/>
            <a:ext cx="5712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39361" lvl="1" indent="-285750">
              <a:buBlip>
                <a:blip r:embed="rId4"/>
              </a:buBlip>
            </a:pPr>
            <a:r>
              <a:rPr lang="fr-FR" sz="2000" b="1" dirty="0">
                <a:solidFill>
                  <a:schemeClr val="tx2"/>
                </a:solidFill>
                <a:sym typeface="Wingdings" panose="05000000000000000000" pitchFamily="2" charset="2"/>
              </a:rPr>
              <a:t>1 infirmière </a:t>
            </a: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du service de chirurgie</a:t>
            </a:r>
          </a:p>
          <a:p>
            <a:pPr marL="739361" lvl="1" indent="-285750">
              <a:buBlip>
                <a:blip r:embed="rId4"/>
              </a:buBlip>
            </a:pPr>
            <a:r>
              <a:rPr lang="fr-FR" sz="2000" b="1" dirty="0">
                <a:solidFill>
                  <a:schemeClr val="tx2"/>
                </a:solidFill>
                <a:sym typeface="Wingdings" panose="05000000000000000000" pitchFamily="2" charset="2"/>
              </a:rPr>
              <a:t>1 interne </a:t>
            </a: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en chirurgie</a:t>
            </a:r>
          </a:p>
        </p:txBody>
      </p:sp>
    </p:spTree>
    <p:extLst>
      <p:ext uri="{BB962C8B-B14F-4D97-AF65-F5344CB8AC3E}">
        <p14:creationId xmlns:p14="http://schemas.microsoft.com/office/powerpoint/2010/main" val="25868083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14065" y="71984"/>
            <a:ext cx="11065048" cy="50408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723" tIns="45356" rIns="90723" bIns="45356" rtlCol="0" anchor="ctr"/>
          <a:lstStyle/>
          <a:p>
            <a:pPr algn="ctr"/>
            <a:r>
              <a:rPr lang="fr-FR" sz="3600" b="1" dirty="0"/>
              <a:t>L’évènement</a:t>
            </a:r>
          </a:p>
        </p:txBody>
      </p:sp>
      <p:pic>
        <p:nvPicPr>
          <p:cNvPr id="11" name="Picture 2" descr="Résultat de recherche d'images pour &quot;gelule png&quot;"/>
          <p:cNvPicPr>
            <a:picLocks noChangeAspect="1" noChangeArrowheads="1"/>
          </p:cNvPicPr>
          <p:nvPr/>
        </p:nvPicPr>
        <p:blipFill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81" y="967914"/>
            <a:ext cx="296370" cy="296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Résultat de recherche d'images pour &quot;gelule png&quot;"/>
          <p:cNvPicPr>
            <a:picLocks noChangeAspect="1" noChangeArrowheads="1"/>
          </p:cNvPicPr>
          <p:nvPr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985" y="3338738"/>
            <a:ext cx="379259" cy="379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-17983" y="1294372"/>
            <a:ext cx="1142508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39361" lvl="1" indent="-285750">
              <a:buBlip>
                <a:blip r:embed="rId4"/>
              </a:buBlip>
            </a:pPr>
            <a:r>
              <a:rPr lang="fr-FR" sz="2000" b="1" dirty="0">
                <a:solidFill>
                  <a:schemeClr val="tx2"/>
                </a:solidFill>
                <a:sym typeface="Wingdings" panose="05000000000000000000" pitchFamily="2" charset="2"/>
              </a:rPr>
              <a:t>Date de l’évènement : </a:t>
            </a: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du 22 au 25/05/2020</a:t>
            </a:r>
          </a:p>
          <a:p>
            <a:pPr marL="739361" lvl="1" indent="-285750">
              <a:buBlip>
                <a:blip r:embed="rId4"/>
              </a:buBlip>
            </a:pPr>
            <a:endParaRPr lang="fr-FR" sz="200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739361" lvl="1" indent="-285750">
              <a:buBlip>
                <a:blip r:embed="rId4"/>
              </a:buBlip>
            </a:pPr>
            <a:r>
              <a:rPr lang="fr-FR" sz="2000" b="1" dirty="0">
                <a:solidFill>
                  <a:schemeClr val="tx2"/>
                </a:solidFill>
                <a:sym typeface="Wingdings" panose="05000000000000000000" pitchFamily="2" charset="2"/>
              </a:rPr>
              <a:t>Service concerné : </a:t>
            </a: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Chirurgie</a:t>
            </a:r>
          </a:p>
          <a:p>
            <a:pPr marL="739361" lvl="1" indent="-285750">
              <a:buBlip>
                <a:blip r:embed="rId4"/>
              </a:buBlip>
            </a:pPr>
            <a:endParaRPr lang="fr-FR" sz="200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739361" lvl="1" indent="-285750">
              <a:buBlip>
                <a:blip r:embed="rId4"/>
              </a:buBlip>
            </a:pPr>
            <a:r>
              <a:rPr lang="fr-FR" sz="2000" b="1" dirty="0">
                <a:solidFill>
                  <a:schemeClr val="tx2"/>
                </a:solidFill>
                <a:sym typeface="Wingdings" panose="05000000000000000000" pitchFamily="2" charset="2"/>
              </a:rPr>
              <a:t>Résumé de l’évènement : </a:t>
            </a: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Surdosage en </a:t>
            </a:r>
            <a:r>
              <a:rPr lang="fr-FR" sz="2000" dirty="0" err="1">
                <a:solidFill>
                  <a:schemeClr val="tx2"/>
                </a:solidFill>
                <a:sym typeface="Wingdings" panose="05000000000000000000" pitchFamily="2" charset="2"/>
              </a:rPr>
              <a:t>fluindione</a:t>
            </a: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 lors du relais héparine/AVK en post-opératoire</a:t>
            </a:r>
          </a:p>
          <a:p>
            <a:pPr marL="739361" lvl="1" indent="-285750">
              <a:buBlip>
                <a:blip r:embed="rId4"/>
              </a:buBlip>
            </a:pPr>
            <a:endParaRPr lang="fr-FR" sz="200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739361" lvl="1" indent="-285750">
              <a:buBlip>
                <a:blip r:embed="rId4"/>
              </a:buBlip>
            </a:pPr>
            <a:r>
              <a:rPr lang="fr-FR" sz="2000" b="1" dirty="0">
                <a:solidFill>
                  <a:schemeClr val="tx2"/>
                </a:solidFill>
                <a:sym typeface="Wingdings" panose="05000000000000000000" pitchFamily="2" charset="2"/>
              </a:rPr>
              <a:t>Conséquences :</a:t>
            </a:r>
          </a:p>
          <a:p>
            <a:pPr marL="1192983" lvl="2" indent="-285750">
              <a:buBlip>
                <a:blip r:embed="rId4"/>
              </a:buBlip>
            </a:pP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Difficultés pour équilibrer l’INR</a:t>
            </a:r>
          </a:p>
          <a:p>
            <a:pPr marL="1192983" lvl="2" indent="-285750">
              <a:buBlip>
                <a:blip r:embed="rId4"/>
              </a:buBlip>
            </a:pP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Prolongation de l’hospitalisation (transfert en SSR prévu le 22/05, reporté au 25/05)</a:t>
            </a:r>
          </a:p>
          <a:p>
            <a:pPr marL="1192983" lvl="2" indent="-285750">
              <a:buBlip>
                <a:blip r:embed="rId4"/>
              </a:buBlip>
            </a:pPr>
            <a:r>
              <a:rPr lang="fr-FR" sz="2000" dirty="0">
                <a:solidFill>
                  <a:schemeClr val="tx2"/>
                </a:solidFill>
                <a:sym typeface="Wingdings" panose="05000000000000000000" pitchFamily="2" charset="2"/>
              </a:rPr>
              <a:t>Surdosage symptomatique : épistaxis</a:t>
            </a:r>
          </a:p>
        </p:txBody>
      </p:sp>
    </p:spTree>
    <p:extLst>
      <p:ext uri="{BB962C8B-B14F-4D97-AF65-F5344CB8AC3E}">
        <p14:creationId xmlns:p14="http://schemas.microsoft.com/office/powerpoint/2010/main" val="45316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14065" y="71984"/>
            <a:ext cx="11065048" cy="50408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723" tIns="45356" rIns="90723" bIns="45356" rtlCol="0" anchor="ctr"/>
          <a:lstStyle/>
          <a:p>
            <a:pPr algn="ctr"/>
            <a:r>
              <a:rPr lang="fr-FR" sz="3600" b="1" dirty="0"/>
              <a:t>Chronologie des faits et écarts</a:t>
            </a:r>
          </a:p>
        </p:txBody>
      </p:sp>
      <p:pic>
        <p:nvPicPr>
          <p:cNvPr id="11" name="Picture 2" descr="Résultat de recherche d'images pour &quot;gelule png&quot;"/>
          <p:cNvPicPr>
            <a:picLocks noChangeAspect="1" noChangeArrowheads="1"/>
          </p:cNvPicPr>
          <p:nvPr/>
        </p:nvPicPr>
        <p:blipFill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81" y="967914"/>
            <a:ext cx="296370" cy="296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12" y="720055"/>
            <a:ext cx="11863338" cy="35685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2759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14065" y="71984"/>
            <a:ext cx="11065048" cy="50408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723" tIns="45356" rIns="90723" bIns="45356" rtlCol="0" anchor="ctr"/>
          <a:lstStyle/>
          <a:p>
            <a:pPr algn="ctr"/>
            <a:r>
              <a:rPr lang="fr-FR" sz="3600" b="1" dirty="0"/>
              <a:t>Chronologie des faits et écarts</a:t>
            </a:r>
          </a:p>
        </p:txBody>
      </p:sp>
      <p:pic>
        <p:nvPicPr>
          <p:cNvPr id="11" name="Picture 2" descr="Résultat de recherche d'images pour &quot;gelule png&quot;"/>
          <p:cNvPicPr>
            <a:picLocks noChangeAspect="1" noChangeArrowheads="1"/>
          </p:cNvPicPr>
          <p:nvPr/>
        </p:nvPicPr>
        <p:blipFill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81" y="967914"/>
            <a:ext cx="296370" cy="296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12" y="720055"/>
            <a:ext cx="11863338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55457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14065" y="71984"/>
            <a:ext cx="11065048" cy="50408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723" tIns="45356" rIns="90723" bIns="45356" rtlCol="0" anchor="ctr"/>
          <a:lstStyle/>
          <a:p>
            <a:pPr algn="ctr"/>
            <a:r>
              <a:rPr lang="fr-FR" sz="3600" b="1" dirty="0"/>
              <a:t>Chronologie des faits et écarts</a:t>
            </a:r>
          </a:p>
        </p:txBody>
      </p:sp>
      <p:pic>
        <p:nvPicPr>
          <p:cNvPr id="11" name="Picture 2" descr="Résultat de recherche d'images pour &quot;gelule png&quot;"/>
          <p:cNvPicPr>
            <a:picLocks noChangeAspect="1" noChangeArrowheads="1"/>
          </p:cNvPicPr>
          <p:nvPr/>
        </p:nvPicPr>
        <p:blipFill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81" y="967914"/>
            <a:ext cx="296370" cy="296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25" y="720055"/>
            <a:ext cx="11863338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87423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14065" y="71984"/>
            <a:ext cx="11065048" cy="50408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723" tIns="45356" rIns="90723" bIns="45356" rtlCol="0" anchor="ctr"/>
          <a:lstStyle/>
          <a:p>
            <a:pPr algn="ctr"/>
            <a:r>
              <a:rPr lang="fr-FR" sz="3600" b="1" dirty="0"/>
              <a:t>Chronologie des faits et écarts</a:t>
            </a:r>
          </a:p>
        </p:txBody>
      </p:sp>
      <p:pic>
        <p:nvPicPr>
          <p:cNvPr id="11" name="Picture 2" descr="Résultat de recherche d'images pour &quot;gelule png&quot;"/>
          <p:cNvPicPr>
            <a:picLocks noChangeAspect="1" noChangeArrowheads="1"/>
          </p:cNvPicPr>
          <p:nvPr/>
        </p:nvPicPr>
        <p:blipFill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81" y="967914"/>
            <a:ext cx="296370" cy="296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F055A-AB94-4531-A640-C0814C06FFD5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25" y="720055"/>
            <a:ext cx="11809312" cy="4448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1576388"/>
      </p:ext>
    </p:extLst>
  </p:cSld>
  <p:clrMapOvr>
    <a:masterClrMapping/>
  </p:clrMapOvr>
</p:sld>
</file>

<file path=ppt/theme/theme1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8783</TotalTime>
  <Words>545</Words>
  <Application>Microsoft Office PowerPoint</Application>
  <PresentationFormat>Personnalisé</PresentationFormat>
  <Paragraphs>109</Paragraphs>
  <Slides>11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1_Thème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Ministères Chargés des Affaires Sociales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*</dc:creator>
  <cp:lastModifiedBy>*</cp:lastModifiedBy>
  <cp:revision>412</cp:revision>
  <cp:lastPrinted>2019-11-06T15:55:29Z</cp:lastPrinted>
  <dcterms:created xsi:type="dcterms:W3CDTF">2019-09-25T14:01:36Z</dcterms:created>
  <dcterms:modified xsi:type="dcterms:W3CDTF">2020-03-23T13:43:22Z</dcterms:modified>
</cp:coreProperties>
</file>