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415" r:id="rId2"/>
  </p:sldIdLst>
  <p:sldSz cx="11917363" cy="5616575"/>
  <p:notesSz cx="6797675" cy="9926638"/>
  <p:defaultTextStyle>
    <a:defPPr>
      <a:defRPr lang="fr-FR"/>
    </a:defPPr>
    <a:lvl1pPr marL="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37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C2E3EC"/>
    <a:srgbClr val="B6CCE4"/>
    <a:srgbClr val="C5CAE5"/>
    <a:srgbClr val="D4D1E7"/>
    <a:srgbClr val="9E97C9"/>
    <a:srgbClr val="83AA22"/>
    <a:srgbClr val="7DB715"/>
    <a:srgbClr val="98932C"/>
    <a:srgbClr val="CFC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350" autoAdjust="0"/>
  </p:normalViewPr>
  <p:slideViewPr>
    <p:cSldViewPr>
      <p:cViewPr varScale="1">
        <p:scale>
          <a:sx n="125" d="100"/>
          <a:sy n="125" d="100"/>
        </p:scale>
        <p:origin x="102" y="156"/>
      </p:cViewPr>
      <p:guideLst>
        <p:guide orient="horz" pos="1769"/>
        <p:guide pos="3754"/>
      </p:guideLst>
    </p:cSldViewPr>
  </p:slideViewPr>
  <p:outlineViewPr>
    <p:cViewPr>
      <p:scale>
        <a:sx n="33" d="100"/>
        <a:sy n="33" d="100"/>
      </p:scale>
      <p:origin x="0" y="6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17908-C7D5-4FB6-A7E3-E086FDD42944}" type="datetimeFigureOut">
              <a:rPr lang="fr-FR" smtClean="0"/>
              <a:t>12/03/2025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C7581-5C82-4025-A50B-F7D818AF1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0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884ED-C2AB-4C9F-8762-095414A654B9}" type="datetimeFigureOut">
              <a:rPr lang="fr-FR" smtClean="0"/>
              <a:t>12/03/2025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-549275" y="744538"/>
            <a:ext cx="78962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ED4DC-8A93-4B5C-AE67-6346DDC922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Attention</a:t>
            </a:r>
            <a:r>
              <a:rPr lang="fr-FR" baseline="0" dirty="0"/>
              <a:t> : le CREX propose les actions mais certaines nécessitent une validation institutionnelle </a:t>
            </a:r>
            <a:r>
              <a:rPr lang="fr-FR" baseline="0"/>
              <a:t>: conciliation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ED4DC-8A93-4B5C-AE67-6346DDC922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5461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3824" y="1744780"/>
            <a:ext cx="10129759" cy="1203924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7605" y="3182728"/>
            <a:ext cx="8342154" cy="14353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B3577-95DF-3146-943C-D9BD479D9F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1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B97B-3911-F04A-A0B0-B8D8E719919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6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40088" y="224986"/>
            <a:ext cx="2681407" cy="4792291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5868" y="224986"/>
            <a:ext cx="7845597" cy="479229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D1CA-6997-5648-8902-AAB89B72EC6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8A45-2FA4-1248-988F-366C21F833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8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389" y="3609172"/>
            <a:ext cx="10129759" cy="1115514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41389" y="2380613"/>
            <a:ext cx="10129759" cy="122862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14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29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5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59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7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290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6005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719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00AC-F632-E042-8973-5C658197A25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6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5868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57993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1405-32EA-2949-A650-34A7775B77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69" y="1257283"/>
            <a:ext cx="5265572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5869" y="1781182"/>
            <a:ext cx="5265572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53858" y="1257283"/>
            <a:ext cx="5267640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53858" y="1781182"/>
            <a:ext cx="5267640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C9AF-3742-1649-BF5A-221E013E120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C6D3-FC0A-B84C-85BD-43304A66D1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BDB1-A8CA-4D45-B20B-A75629FE9BA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870" y="223730"/>
            <a:ext cx="3920730" cy="9516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9415" y="223730"/>
            <a:ext cx="6662137" cy="479359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5870" y="1175380"/>
            <a:ext cx="3920730" cy="3841895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EFE-C5FA-FD44-98E9-5D70DA9596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4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5886" y="3931602"/>
            <a:ext cx="7150418" cy="46414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35886" y="501851"/>
            <a:ext cx="7150418" cy="3369945"/>
          </a:xfrm>
        </p:spPr>
        <p:txBody>
          <a:bodyPr/>
          <a:lstStyle>
            <a:lvl1pPr marL="0" indent="0">
              <a:buNone/>
              <a:defRPr sz="2600"/>
            </a:lvl1pPr>
            <a:lvl2pPr marL="371496" indent="0">
              <a:buNone/>
              <a:defRPr sz="2300"/>
            </a:lvl2pPr>
            <a:lvl3pPr marL="742998" indent="0">
              <a:buNone/>
              <a:defRPr sz="2000"/>
            </a:lvl3pPr>
            <a:lvl4pPr marL="1114506" indent="0">
              <a:buNone/>
              <a:defRPr sz="1600"/>
            </a:lvl4pPr>
            <a:lvl5pPr marL="1485989" indent="0">
              <a:buNone/>
              <a:defRPr sz="1600"/>
            </a:lvl5pPr>
            <a:lvl6pPr marL="1857500" indent="0">
              <a:buNone/>
              <a:defRPr sz="1600"/>
            </a:lvl6pPr>
            <a:lvl7pPr marL="2229009" indent="0">
              <a:buNone/>
              <a:defRPr sz="1600"/>
            </a:lvl7pPr>
            <a:lvl8pPr marL="2600504" indent="0">
              <a:buNone/>
              <a:defRPr sz="1600"/>
            </a:lvl8pPr>
            <a:lvl9pPr marL="2971997" indent="0">
              <a:buNone/>
              <a:defRPr sz="1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35886" y="4395755"/>
            <a:ext cx="7150418" cy="659167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E928-A229-B14F-93F5-378E4986C69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19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95890" y="224923"/>
            <a:ext cx="10725627" cy="936096"/>
          </a:xfrm>
          <a:prstGeom prst="rect">
            <a:avLst/>
          </a:prstGeom>
        </p:spPr>
        <p:txBody>
          <a:bodyPr vert="horz" lIns="90723" tIns="45356" rIns="90723" bIns="45356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90" y="1310535"/>
            <a:ext cx="10725627" cy="3706680"/>
          </a:xfrm>
          <a:prstGeom prst="rect">
            <a:avLst/>
          </a:prstGeom>
        </p:spPr>
        <p:txBody>
          <a:bodyPr vert="horz" lIns="90723" tIns="45356" rIns="90723" bIns="45356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5868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DDAB-752F-F045-B259-DCDDF5EE56E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12/03/2025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71766" y="5205802"/>
            <a:ext cx="3773832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40777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42998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24" indent="-278624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89" indent="-232189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874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246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754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25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735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2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77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9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98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50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8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50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504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1997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10200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Actions </a:t>
            </a:r>
            <a:r>
              <a:rPr lang="fr-FR" sz="3600" b="1"/>
              <a:t>d’amélioration           F15</a:t>
            </a:r>
            <a:endParaRPr lang="fr-FR" sz="3600" b="1" dirty="0"/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7E3311E-D231-4F86-B8D9-3149C1861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826305"/>
              </p:ext>
            </p:extLst>
          </p:nvPr>
        </p:nvGraphicFramePr>
        <p:xfrm>
          <a:off x="414065" y="614738"/>
          <a:ext cx="11065046" cy="48900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28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72868305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4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2871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Actions proposées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Action retenue</a:t>
                      </a:r>
                      <a:endParaRPr lang="fr-FR" sz="105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Responsable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Echéance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Modalités</a:t>
                      </a:r>
                      <a:r>
                        <a:rPr lang="fr-FR" sz="1400" baseline="0" dirty="0"/>
                        <a:t> de suivi (indicateurs, audits…)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Intégrer dans le </a:t>
                      </a:r>
                      <a:r>
                        <a:rPr lang="fr-F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livret thérapeutique 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et le </a:t>
                      </a:r>
                      <a:r>
                        <a:rPr lang="fr-F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LAP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les </a:t>
                      </a:r>
                      <a:r>
                        <a:rPr lang="fr-FR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équivalences </a:t>
                      </a:r>
                      <a:r>
                        <a:rPr lang="fr-F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avec les médicaments hors livret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112898582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Elaborer un </a:t>
                      </a:r>
                      <a:r>
                        <a:rPr lang="fr-FR" sz="1400" b="1" i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flyer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(format poche) sur les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points clés de la prescription sur le LAP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(notamment gestion des traitements personnels et des produits hors livret) </a:t>
                      </a:r>
                    </a:p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Communication : en réunions de services et d’accueil des internes + l’intégrer dans le kit d’accueil des nouveaux médecins/internes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Pharmacien référent LAP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30/10/2020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% de prescripteurs informés et ayant émargé (objectif : 80%)</a:t>
                      </a: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Elaborer une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procédure sur la gestion des traitements personnels 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(comprenant l’information au patient à l’entrée : orale + remise du livret d’accueil)</a:t>
                      </a:r>
                    </a:p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Communication : en réunions de services + affichage dans le salles de soins + l’intégrer dans le kit d’accueil de tout nouvel arrivant</a:t>
                      </a:r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Cadre de santé de chirurgie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30/06/2020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 de professionnels informés et ayant émargé (objectif : 80%)</a:t>
                      </a: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% d’affichage dans les salles de soins (objectif : 100%)</a:t>
                      </a: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Organiser la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formation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des médecins/internes à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l’annonce d’un dommage associé aux soins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(sessions de 45 min tous les 6 mois)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690564662"/>
                  </a:ext>
                </a:extLst>
              </a:tr>
              <a:tr h="489114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Mettre en place la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conciliation médicamenteuse 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à l’entrée et à la sortie dans le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service de chirurgie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Pharmacien référent du service de chirurgie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01/12/2020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% de patients conciliés (1</a:t>
                      </a:r>
                      <a:r>
                        <a:rPr lang="fr-FR" sz="1200" b="0" baseline="3000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er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objectif : 50% à l’entrée entre le 01/06 et 01/12/2020)</a:t>
                      </a: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446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Informatiser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 le dossier patient et les prescriptions en </a:t>
                      </a:r>
                      <a:r>
                        <a:rPr lang="fr-FR" sz="1400" b="1" dirty="0">
                          <a:solidFill>
                            <a:schemeClr val="tx1"/>
                          </a:solidFill>
                          <a:latin typeface="+mj-lt"/>
                          <a:cs typeface="Arial" panose="020B0604020202020204" pitchFamily="34" charset="0"/>
                        </a:rPr>
                        <a:t>SSR</a:t>
                      </a: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:a16="http://schemas.microsoft.com/office/drawing/2014/main" val="265057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6026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8779</TotalTime>
  <Words>272</Words>
  <Application>Microsoft Office PowerPoint</Application>
  <PresentationFormat>Personnalisé</PresentationFormat>
  <Paragraphs>31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1_Thème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CHEREL, Albane (ARS-NORMANDIE/DOS/OMEDIT)</cp:lastModifiedBy>
  <cp:revision>415</cp:revision>
  <cp:lastPrinted>2019-11-06T15:55:29Z</cp:lastPrinted>
  <dcterms:created xsi:type="dcterms:W3CDTF">2019-09-25T14:01:36Z</dcterms:created>
  <dcterms:modified xsi:type="dcterms:W3CDTF">2025-03-12T13:42:47Z</dcterms:modified>
</cp:coreProperties>
</file>